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65" r:id="rId5"/>
    <p:sldId id="264" r:id="rId6"/>
    <p:sldId id="266" r:id="rId7"/>
    <p:sldId id="267" r:id="rId8"/>
    <p:sldId id="268" r:id="rId9"/>
    <p:sldId id="269" r:id="rId10"/>
    <p:sldId id="259" r:id="rId11"/>
    <p:sldId id="270" r:id="rId12"/>
    <p:sldId id="271" r:id="rId13"/>
    <p:sldId id="272" r:id="rId14"/>
    <p:sldId id="260" r:id="rId15"/>
    <p:sldId id="261" r:id="rId16"/>
    <p:sldId id="262" r:id="rId17"/>
    <p:sldId id="263" r:id="rId18"/>
  </p:sldIdLst>
  <p:sldSz cx="18288000" cy="10287000"/>
  <p:notesSz cx="6858000" cy="9144000"/>
  <p:embeddedFontLst>
    <p:embeddedFont>
      <p:font typeface="Montserrat" panose="00000500000000000000" pitchFamily="2" charset="0"/>
      <p:regular r:id="rId19"/>
      <p:bold r:id="rId20"/>
      <p:italic r:id="rId21"/>
      <p:boldItalic r:id="rId22"/>
    </p:embeddedFont>
    <p:embeddedFont>
      <p:font typeface="Montserrat Bold" panose="00000800000000000000" charset="0"/>
      <p:regular r:id="rId23"/>
      <p:bold r:id="rId24"/>
    </p:embeddedFont>
    <p:embeddedFont>
      <p:font typeface="Open Sans" panose="020B0606030504020204" pitchFamily="34" charset="0"/>
      <p:regular r:id="rId25"/>
      <p:bold r:id="rId26"/>
      <p:italic r:id="rId27"/>
      <p:boldItalic r:id="rId28"/>
    </p:embeddedFont>
    <p:embeddedFont>
      <p:font typeface="Open Sans Bold" panose="020B0806030504020204" charset="0"/>
      <p:regular r:id="rId29"/>
      <p:bold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C05AFC7-0F9A-7EBC-3BD7-DF54F39F1793}" v="16" dt="2025-10-16T13:38:52.759"/>
    <p1510:client id="{C58FF751-2C4A-41CD-82B0-B5FF6CF459CB}" v="67" dt="2025-10-16T13:36:36.32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9" d="100"/>
          <a:sy n="69" d="100"/>
        </p:scale>
        <p:origin x="48" y="6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microsoft.com/office/2015/10/relationships/revisionInfo" Target="revisionInfo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4.png"/><Relationship Id="rId7" Type="http://schemas.openxmlformats.org/officeDocument/2006/relationships/image" Target="../media/image31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jpe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4.png"/><Relationship Id="rId7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t-BR" noProof="0"/>
          </a:p>
        </p:txBody>
      </p:sp>
      <p:sp>
        <p:nvSpPr>
          <p:cNvPr id="3" name="Freeform 3"/>
          <p:cNvSpPr/>
          <p:nvPr/>
        </p:nvSpPr>
        <p:spPr>
          <a:xfrm>
            <a:off x="6833498" y="2576698"/>
            <a:ext cx="4621004" cy="6681602"/>
          </a:xfrm>
          <a:custGeom>
            <a:avLst/>
            <a:gdLst/>
            <a:ahLst/>
            <a:cxnLst/>
            <a:rect l="l" t="t" r="r" b="b"/>
            <a:pathLst>
              <a:path w="4621004" h="6681602">
                <a:moveTo>
                  <a:pt x="0" y="0"/>
                </a:moveTo>
                <a:lnTo>
                  <a:pt x="4621004" y="0"/>
                </a:lnTo>
                <a:lnTo>
                  <a:pt x="4621004" y="6681602"/>
                </a:lnTo>
                <a:lnTo>
                  <a:pt x="0" y="66816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7633" b="-7633"/>
            </a:stretch>
          </a:blipFill>
        </p:spPr>
        <p:txBody>
          <a:bodyPr/>
          <a:lstStyle/>
          <a:p>
            <a:endParaRPr lang="pt-BR" noProof="0"/>
          </a:p>
        </p:txBody>
      </p:sp>
      <p:sp>
        <p:nvSpPr>
          <p:cNvPr id="4" name="Freeform 4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pt-BR" noProof="0"/>
          </a:p>
        </p:txBody>
      </p:sp>
      <p:sp>
        <p:nvSpPr>
          <p:cNvPr id="5" name="Freeform 5"/>
          <p:cNvSpPr/>
          <p:nvPr/>
        </p:nvSpPr>
        <p:spPr>
          <a:xfrm>
            <a:off x="7310743" y="1371359"/>
            <a:ext cx="3609364" cy="948163"/>
          </a:xfrm>
          <a:custGeom>
            <a:avLst/>
            <a:gdLst/>
            <a:ahLst/>
            <a:cxnLst/>
            <a:rect l="l" t="t" r="r" b="b"/>
            <a:pathLst>
              <a:path w="3609364" h="948163">
                <a:moveTo>
                  <a:pt x="0" y="0"/>
                </a:moveTo>
                <a:lnTo>
                  <a:pt x="3609364" y="0"/>
                </a:lnTo>
                <a:lnTo>
                  <a:pt x="3609364" y="948164"/>
                </a:lnTo>
                <a:lnTo>
                  <a:pt x="0" y="94816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pt-BR" noProof="0"/>
          </a:p>
        </p:txBody>
      </p:sp>
      <p:sp>
        <p:nvSpPr>
          <p:cNvPr id="6" name="Freeform 6"/>
          <p:cNvSpPr/>
          <p:nvPr/>
        </p:nvSpPr>
        <p:spPr>
          <a:xfrm>
            <a:off x="5288598" y="-1181100"/>
            <a:ext cx="7710804" cy="10896600"/>
          </a:xfrm>
          <a:custGeom>
            <a:avLst/>
            <a:gdLst/>
            <a:ahLst/>
            <a:cxnLst/>
            <a:rect l="l" t="t" r="r" b="b"/>
            <a:pathLst>
              <a:path w="4008961" h="6681602">
                <a:moveTo>
                  <a:pt x="0" y="0"/>
                </a:moveTo>
                <a:lnTo>
                  <a:pt x="4008962" y="0"/>
                </a:lnTo>
                <a:lnTo>
                  <a:pt x="4008962" y="6681602"/>
                </a:lnTo>
                <a:lnTo>
                  <a:pt x="0" y="66816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pt-BR" noProof="0"/>
          </a:p>
        </p:txBody>
      </p:sp>
      <p:sp>
        <p:nvSpPr>
          <p:cNvPr id="7" name="TextBox 7"/>
          <p:cNvSpPr txBox="1"/>
          <p:nvPr/>
        </p:nvSpPr>
        <p:spPr>
          <a:xfrm>
            <a:off x="3154371" y="2889493"/>
            <a:ext cx="11979257" cy="19023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700"/>
              </a:lnSpc>
            </a:pPr>
            <a:r>
              <a:rPr lang="pt-BR" sz="5500" b="1" noProof="0" dirty="0" err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ACBr</a:t>
            </a:r>
            <a:r>
              <a:rPr lang="pt-BR" sz="5500" b="1" noProof="0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em ambientes conteinerizados usando Docker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078028" y="5907846"/>
            <a:ext cx="10131944" cy="14099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pt-BR" sz="20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Nesta palestra, você vai aprender como integrar o poderoso conjunto de componentes </a:t>
            </a:r>
            <a:r>
              <a:rPr lang="pt-BR" sz="20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ACBr</a:t>
            </a:r>
            <a:r>
              <a:rPr lang="pt-BR" sz="20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em ambientes conteinerizados usando Docker e Docker </a:t>
            </a:r>
            <a:r>
              <a:rPr lang="pt-BR" sz="20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Compose</a:t>
            </a:r>
            <a:r>
              <a:rPr lang="pt-BR" sz="20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. Exploraremos os desafios e soluções para rodar aplicações Delphi com </a:t>
            </a:r>
            <a:r>
              <a:rPr lang="pt-BR" sz="20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ACBr</a:t>
            </a:r>
            <a:r>
              <a:rPr lang="pt-BR" sz="20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dentro de contêineres e orquestrando-os com Docker </a:t>
            </a:r>
            <a:r>
              <a:rPr lang="pt-BR" sz="20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Compose</a:t>
            </a:r>
            <a:r>
              <a:rPr lang="pt-BR" sz="20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lang="pt-BR" sz="2000" noProof="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6515100" y="8420100"/>
            <a:ext cx="5257800" cy="2811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</a:pPr>
            <a:r>
              <a:rPr lang="pt-BR" sz="2800" b="1" noProof="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Palco </a:t>
            </a:r>
            <a:r>
              <a:rPr lang="pt-BR" sz="2800" b="1" noProof="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ACBr</a:t>
            </a:r>
            <a:endParaRPr lang="pt-BR" sz="2800" b="1" noProof="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8">
            <a:extLst>
              <a:ext uri="{FF2B5EF4-FFF2-40B4-BE49-F238E27FC236}">
                <a16:creationId xmlns:a16="http://schemas.microsoft.com/office/drawing/2014/main" id="{985D67E1-8428-0297-07BE-1B61D387DB48}"/>
              </a:ext>
            </a:extLst>
          </p:cNvPr>
          <p:cNvSpPr/>
          <p:nvPr/>
        </p:nvSpPr>
        <p:spPr>
          <a:xfrm>
            <a:off x="8067015" y="8890363"/>
            <a:ext cx="2197227" cy="577201"/>
          </a:xfrm>
          <a:custGeom>
            <a:avLst/>
            <a:gdLst/>
            <a:ahLst/>
            <a:cxnLst/>
            <a:rect l="l" t="t" r="r" b="b"/>
            <a:pathLst>
              <a:path w="2197227" h="577201">
                <a:moveTo>
                  <a:pt x="0" y="0"/>
                </a:moveTo>
                <a:lnTo>
                  <a:pt x="2197228" y="0"/>
                </a:lnTo>
                <a:lnTo>
                  <a:pt x="2197228" y="577201"/>
                </a:lnTo>
                <a:lnTo>
                  <a:pt x="0" y="5772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pt-BR" noProof="0"/>
          </a:p>
        </p:txBody>
      </p:sp>
      <p:sp>
        <p:nvSpPr>
          <p:cNvPr id="2" name="TextBox 11">
            <a:extLst>
              <a:ext uri="{FF2B5EF4-FFF2-40B4-BE49-F238E27FC236}">
                <a16:creationId xmlns:a16="http://schemas.microsoft.com/office/drawing/2014/main" id="{F52F633C-5476-0A93-F651-E4093971C48F}"/>
              </a:ext>
            </a:extLst>
          </p:cNvPr>
          <p:cNvSpPr txBox="1"/>
          <p:nvPr/>
        </p:nvSpPr>
        <p:spPr>
          <a:xfrm>
            <a:off x="1050328" y="866457"/>
            <a:ext cx="16230600" cy="6603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84"/>
              </a:lnSpc>
            </a:pPr>
            <a:r>
              <a:rPr lang="pt-BR" sz="6000" b="1" dirty="0">
                <a:solidFill>
                  <a:srgbClr val="FFFFFF"/>
                </a:solidFill>
                <a:latin typeface="Montserrat Bold" panose="00000800000000000000" charset="0"/>
                <a:ea typeface="Open Sans Bold"/>
                <a:cs typeface="Open Sans Bold"/>
                <a:sym typeface="Open Sans Bold"/>
              </a:rPr>
              <a:t>Mãos</a:t>
            </a:r>
            <a:r>
              <a:rPr lang="pt-BR" sz="6000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na massa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86474016-63B4-2414-EA86-F0CC31F5C4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8828" y="1790700"/>
            <a:ext cx="9753600" cy="6505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8">
            <a:extLst>
              <a:ext uri="{FF2B5EF4-FFF2-40B4-BE49-F238E27FC236}">
                <a16:creationId xmlns:a16="http://schemas.microsoft.com/office/drawing/2014/main" id="{985D67E1-8428-0297-07BE-1B61D387DB48}"/>
              </a:ext>
            </a:extLst>
          </p:cNvPr>
          <p:cNvSpPr/>
          <p:nvPr/>
        </p:nvSpPr>
        <p:spPr>
          <a:xfrm>
            <a:off x="8067015" y="8890363"/>
            <a:ext cx="2197227" cy="577201"/>
          </a:xfrm>
          <a:custGeom>
            <a:avLst/>
            <a:gdLst/>
            <a:ahLst/>
            <a:cxnLst/>
            <a:rect l="l" t="t" r="r" b="b"/>
            <a:pathLst>
              <a:path w="2197227" h="577201">
                <a:moveTo>
                  <a:pt x="0" y="0"/>
                </a:moveTo>
                <a:lnTo>
                  <a:pt x="2197228" y="0"/>
                </a:lnTo>
                <a:lnTo>
                  <a:pt x="2197228" y="577201"/>
                </a:lnTo>
                <a:lnTo>
                  <a:pt x="0" y="5772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pt-BR" noProof="0"/>
          </a:p>
        </p:txBody>
      </p:sp>
      <p:sp>
        <p:nvSpPr>
          <p:cNvPr id="5" name="TextBox 11">
            <a:extLst>
              <a:ext uri="{FF2B5EF4-FFF2-40B4-BE49-F238E27FC236}">
                <a16:creationId xmlns:a16="http://schemas.microsoft.com/office/drawing/2014/main" id="{B0C9E163-84FC-F4CF-9309-BE0512265EDA}"/>
              </a:ext>
            </a:extLst>
          </p:cNvPr>
          <p:cNvSpPr txBox="1"/>
          <p:nvPr/>
        </p:nvSpPr>
        <p:spPr>
          <a:xfrm>
            <a:off x="1028700" y="701036"/>
            <a:ext cx="16230600" cy="12324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84"/>
              </a:lnSpc>
            </a:pPr>
            <a:r>
              <a:rPr lang="pt-BR" sz="4690" b="1" dirty="0">
                <a:solidFill>
                  <a:srgbClr val="FFFFFF"/>
                </a:solidFill>
                <a:latin typeface="Montserrat Bold" panose="00000800000000000000" charset="0"/>
                <a:ea typeface="Open Sans Bold"/>
                <a:cs typeface="Open Sans Bold"/>
                <a:sym typeface="Open Sans Bold"/>
              </a:rPr>
              <a:t>Fiz uma implementação nova, como subo para o meu container?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6B0D689-D026-4855-845A-9AD7E9C407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7927" y="2152042"/>
            <a:ext cx="8312145" cy="6519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30408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8">
            <a:extLst>
              <a:ext uri="{FF2B5EF4-FFF2-40B4-BE49-F238E27FC236}">
                <a16:creationId xmlns:a16="http://schemas.microsoft.com/office/drawing/2014/main" id="{985D67E1-8428-0297-07BE-1B61D387DB48}"/>
              </a:ext>
            </a:extLst>
          </p:cNvPr>
          <p:cNvSpPr/>
          <p:nvPr/>
        </p:nvSpPr>
        <p:spPr>
          <a:xfrm>
            <a:off x="8067015" y="8890363"/>
            <a:ext cx="2197227" cy="577201"/>
          </a:xfrm>
          <a:custGeom>
            <a:avLst/>
            <a:gdLst/>
            <a:ahLst/>
            <a:cxnLst/>
            <a:rect l="l" t="t" r="r" b="b"/>
            <a:pathLst>
              <a:path w="2197227" h="577201">
                <a:moveTo>
                  <a:pt x="0" y="0"/>
                </a:moveTo>
                <a:lnTo>
                  <a:pt x="2197228" y="0"/>
                </a:lnTo>
                <a:lnTo>
                  <a:pt x="2197228" y="577201"/>
                </a:lnTo>
                <a:lnTo>
                  <a:pt x="0" y="5772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pt-BR" noProof="0"/>
          </a:p>
        </p:txBody>
      </p:sp>
      <p:sp>
        <p:nvSpPr>
          <p:cNvPr id="5" name="TextBox 11">
            <a:extLst>
              <a:ext uri="{FF2B5EF4-FFF2-40B4-BE49-F238E27FC236}">
                <a16:creationId xmlns:a16="http://schemas.microsoft.com/office/drawing/2014/main" id="{B0C9E163-84FC-F4CF-9309-BE0512265EDA}"/>
              </a:ext>
            </a:extLst>
          </p:cNvPr>
          <p:cNvSpPr txBox="1"/>
          <p:nvPr/>
        </p:nvSpPr>
        <p:spPr>
          <a:xfrm>
            <a:off x="1028700" y="701036"/>
            <a:ext cx="16230600" cy="616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84"/>
              </a:lnSpc>
            </a:pPr>
            <a:r>
              <a:rPr lang="pt-BR" sz="4690" b="1" dirty="0">
                <a:solidFill>
                  <a:srgbClr val="FFFFFF"/>
                </a:solidFill>
                <a:latin typeface="Montserrat Bold" panose="00000800000000000000" charset="0"/>
                <a:ea typeface="Open Sans Bold"/>
                <a:cs typeface="Open Sans Bold"/>
                <a:sym typeface="Open Sans Bold"/>
              </a:rPr>
              <a:t>Difícil né? Tenho uma solução!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512AAB71-1313-0F75-5B8D-3BE249F55F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09223" y="2214037"/>
            <a:ext cx="5250077" cy="5162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12">
            <a:extLst>
              <a:ext uri="{FF2B5EF4-FFF2-40B4-BE49-F238E27FC236}">
                <a16:creationId xmlns:a16="http://schemas.microsoft.com/office/drawing/2014/main" id="{62D83D79-47E8-C8EE-D0C5-D8B35CE1CE81}"/>
              </a:ext>
            </a:extLst>
          </p:cNvPr>
          <p:cNvSpPr txBox="1"/>
          <p:nvPr/>
        </p:nvSpPr>
        <p:spPr>
          <a:xfrm>
            <a:off x="269976" y="2037949"/>
            <a:ext cx="7200904" cy="28887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25"/>
              </a:lnSpc>
            </a:pPr>
            <a:r>
              <a:rPr lang="en-US" sz="3200" dirty="0">
                <a:solidFill>
                  <a:srgbClr val="FFFFFF"/>
                </a:solidFill>
                <a:latin typeface="Montserrat Bold" panose="00000800000000000000" charset="0"/>
                <a:ea typeface="Open Sans"/>
                <a:cs typeface="Open Sans"/>
                <a:sym typeface="Open Sans"/>
              </a:rPr>
              <a:t>Docker compose</a:t>
            </a:r>
          </a:p>
          <a:p>
            <a:pPr marL="457200" indent="-457200">
              <a:lnSpc>
                <a:spcPts val="2825"/>
              </a:lnSpc>
              <a:buFont typeface="Arial" panose="020B0604020202020204" pitchFamily="34" charset="0"/>
              <a:buChar char="•"/>
            </a:pPr>
            <a:endParaRPr lang="en-US" sz="3200" b="1" dirty="0">
              <a:solidFill>
                <a:srgbClr val="FFFFFF"/>
              </a:solidFill>
              <a:latin typeface="Montserrat" panose="00000500000000000000" pitchFamily="2" charset="0"/>
              <a:ea typeface="Open Sans"/>
              <a:cs typeface="Open Sans"/>
              <a:sym typeface="Open Sans"/>
            </a:endParaRPr>
          </a:p>
          <a:p>
            <a:pPr marL="457200" indent="-457200">
              <a:lnSpc>
                <a:spcPts val="2825"/>
              </a:lnSpc>
              <a:buFont typeface="Arial" panose="020B0604020202020204" pitchFamily="34" charset="0"/>
              <a:buChar char="•"/>
            </a:pPr>
            <a:r>
              <a:rPr lang="en-US" sz="3200" dirty="0" err="1">
                <a:solidFill>
                  <a:srgbClr val="FFFFFF"/>
                </a:solidFill>
                <a:latin typeface="Montserrat" panose="00000500000000000000" pitchFamily="2" charset="0"/>
                <a:ea typeface="Open Sans"/>
                <a:cs typeface="Open Sans"/>
                <a:sym typeface="Open Sans"/>
              </a:rPr>
              <a:t>Orquestrador</a:t>
            </a:r>
            <a:r>
              <a:rPr lang="en-US" sz="3200" dirty="0">
                <a:solidFill>
                  <a:srgbClr val="FFFFFF"/>
                </a:solidFill>
                <a:latin typeface="Montserrat" panose="00000500000000000000" pitchFamily="2" charset="0"/>
                <a:ea typeface="Open Sans"/>
                <a:cs typeface="Open Sans"/>
                <a:sym typeface="Open Sans"/>
              </a:rPr>
              <a:t> de </a:t>
            </a:r>
            <a:r>
              <a:rPr lang="en-US" sz="3200" dirty="0" err="1">
                <a:solidFill>
                  <a:srgbClr val="FFFFFF"/>
                </a:solidFill>
                <a:latin typeface="Montserrat" panose="00000500000000000000" pitchFamily="2" charset="0"/>
                <a:ea typeface="Open Sans"/>
                <a:cs typeface="Open Sans"/>
                <a:sym typeface="Open Sans"/>
              </a:rPr>
              <a:t>containters</a:t>
            </a:r>
            <a:r>
              <a:rPr lang="en-US" sz="3200" dirty="0">
                <a:solidFill>
                  <a:srgbClr val="FFFFFF"/>
                </a:solidFill>
                <a:latin typeface="Montserrat" panose="00000500000000000000" pitchFamily="2" charset="0"/>
                <a:ea typeface="Open Sans"/>
                <a:cs typeface="Open Sans"/>
                <a:sym typeface="Open Sans"/>
              </a:rPr>
              <a:t> do Docker;</a:t>
            </a:r>
          </a:p>
          <a:p>
            <a:pPr marL="457200" indent="-457200">
              <a:lnSpc>
                <a:spcPts val="2825"/>
              </a:lnSpc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FFFFFF"/>
              </a:solidFill>
              <a:latin typeface="Montserrat" panose="00000500000000000000" pitchFamily="2" charset="0"/>
              <a:ea typeface="Open Sans"/>
              <a:cs typeface="Open Sans"/>
              <a:sym typeface="Open Sans"/>
            </a:endParaRPr>
          </a:p>
          <a:p>
            <a:pPr marL="457200" indent="-457200">
              <a:lnSpc>
                <a:spcPts val="2825"/>
              </a:lnSpc>
              <a:buFont typeface="Arial" panose="020B0604020202020204" pitchFamily="34" charset="0"/>
              <a:buChar char="•"/>
            </a:pPr>
            <a:r>
              <a:rPr lang="en-US" sz="3200" dirty="0" err="1">
                <a:solidFill>
                  <a:srgbClr val="FFFFFF"/>
                </a:solidFill>
                <a:latin typeface="Montserrat" panose="00000500000000000000" pitchFamily="2" charset="0"/>
                <a:ea typeface="Open Sans"/>
                <a:cs typeface="Open Sans"/>
                <a:sym typeface="Open Sans"/>
              </a:rPr>
              <a:t>Arquivo</a:t>
            </a:r>
            <a:r>
              <a:rPr lang="en-US" sz="3200" dirty="0">
                <a:solidFill>
                  <a:srgbClr val="FFFFFF"/>
                </a:solidFill>
                <a:latin typeface="Montserrat" panose="00000500000000000000" pitchFamily="2" charset="0"/>
                <a:ea typeface="Open Sans"/>
                <a:cs typeface="Open Sans"/>
                <a:sym typeface="Open Sans"/>
              </a:rPr>
              <a:t> </a:t>
            </a:r>
            <a:r>
              <a:rPr lang="pt-BR" sz="3200" b="1" noProof="0" dirty="0">
                <a:solidFill>
                  <a:srgbClr val="FFC000"/>
                </a:solidFill>
                <a:latin typeface="Montserrat" panose="00000500000000000000" pitchFamily="2" charset="0"/>
                <a:ea typeface="Montserrat Bold"/>
                <a:cs typeface="Montserrat Bold"/>
                <a:sym typeface="Montserrat Bold"/>
              </a:rPr>
              <a:t>.</a:t>
            </a:r>
            <a:r>
              <a:rPr lang="pt-BR" sz="3200" b="1" noProof="0" dirty="0" err="1">
                <a:solidFill>
                  <a:srgbClr val="FFC000"/>
                </a:solidFill>
                <a:latin typeface="Montserrat" panose="00000500000000000000" pitchFamily="2" charset="0"/>
                <a:ea typeface="Montserrat Bold"/>
                <a:cs typeface="Montserrat Bold"/>
                <a:sym typeface="Montserrat Bold"/>
              </a:rPr>
              <a:t>yaml</a:t>
            </a:r>
            <a:r>
              <a:rPr lang="en-US" sz="3200" dirty="0">
                <a:solidFill>
                  <a:srgbClr val="FFFFFF"/>
                </a:solidFill>
                <a:latin typeface="Montserrat" panose="00000500000000000000" pitchFamily="2" charset="0"/>
                <a:ea typeface="Open Sans"/>
                <a:cs typeface="Open Sans"/>
                <a:sym typeface="Open Sans"/>
              </a:rPr>
              <a:t>;</a:t>
            </a:r>
          </a:p>
          <a:p>
            <a:pPr marL="457200" indent="-457200">
              <a:lnSpc>
                <a:spcPts val="2825"/>
              </a:lnSpc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FFFFFF"/>
              </a:solidFill>
              <a:latin typeface="Montserrat" panose="00000500000000000000" pitchFamily="2" charset="0"/>
              <a:ea typeface="Open Sans"/>
              <a:cs typeface="Open Sans"/>
              <a:sym typeface="Open Sans"/>
            </a:endParaRPr>
          </a:p>
          <a:p>
            <a:pPr marL="457200" indent="-457200">
              <a:lnSpc>
                <a:spcPts val="2825"/>
              </a:lnSpc>
              <a:buFont typeface="Arial" panose="020B0604020202020204" pitchFamily="34" charset="0"/>
              <a:buChar char="•"/>
            </a:pPr>
            <a:r>
              <a:rPr lang="en-US" sz="3200" dirty="0" err="1">
                <a:solidFill>
                  <a:srgbClr val="FFFFFF"/>
                </a:solidFill>
                <a:latin typeface="Montserrat" panose="00000500000000000000" pitchFamily="2" charset="0"/>
                <a:ea typeface="Open Sans"/>
                <a:cs typeface="Open Sans"/>
                <a:sym typeface="Open Sans"/>
              </a:rPr>
              <a:t>Semelhante</a:t>
            </a:r>
            <a:r>
              <a:rPr lang="en-US" sz="3200" dirty="0">
                <a:solidFill>
                  <a:srgbClr val="FFFFFF"/>
                </a:solidFill>
                <a:latin typeface="Montserrat" panose="00000500000000000000" pitchFamily="2" charset="0"/>
                <a:ea typeface="Open Sans"/>
                <a:cs typeface="Open Sans"/>
                <a:sym typeface="Open Sans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Montserrat" panose="00000500000000000000" pitchFamily="2" charset="0"/>
                <a:ea typeface="Open Sans"/>
                <a:cs typeface="Open Sans"/>
                <a:sym typeface="Open Sans"/>
              </a:rPr>
              <a:t>ao</a:t>
            </a:r>
            <a:r>
              <a:rPr lang="en-US" sz="3200" dirty="0">
                <a:solidFill>
                  <a:srgbClr val="FFFFFF"/>
                </a:solidFill>
                <a:latin typeface="Montserrat" panose="00000500000000000000" pitchFamily="2" charset="0"/>
                <a:ea typeface="Open Sans"/>
                <a:cs typeface="Open Sans"/>
                <a:sym typeface="Open Sans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Montserrat" panose="00000500000000000000" pitchFamily="2" charset="0"/>
                <a:ea typeface="Open Sans"/>
                <a:cs typeface="Open Sans"/>
                <a:sym typeface="Open Sans"/>
              </a:rPr>
              <a:t>Dockerfile</a:t>
            </a:r>
            <a:r>
              <a:rPr lang="en-US" sz="3200" dirty="0">
                <a:solidFill>
                  <a:srgbClr val="FFFFFF"/>
                </a:solidFill>
                <a:latin typeface="Montserrat" panose="00000500000000000000" pitchFamily="2" charset="0"/>
                <a:ea typeface="Open Sans"/>
                <a:cs typeface="Open Sans"/>
                <a:sym typeface="Open San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20060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8">
            <a:extLst>
              <a:ext uri="{FF2B5EF4-FFF2-40B4-BE49-F238E27FC236}">
                <a16:creationId xmlns:a16="http://schemas.microsoft.com/office/drawing/2014/main" id="{985D67E1-8428-0297-07BE-1B61D387DB48}"/>
              </a:ext>
            </a:extLst>
          </p:cNvPr>
          <p:cNvSpPr/>
          <p:nvPr/>
        </p:nvSpPr>
        <p:spPr>
          <a:xfrm>
            <a:off x="8067015" y="8890363"/>
            <a:ext cx="2197227" cy="577201"/>
          </a:xfrm>
          <a:custGeom>
            <a:avLst/>
            <a:gdLst/>
            <a:ahLst/>
            <a:cxnLst/>
            <a:rect l="l" t="t" r="r" b="b"/>
            <a:pathLst>
              <a:path w="2197227" h="577201">
                <a:moveTo>
                  <a:pt x="0" y="0"/>
                </a:moveTo>
                <a:lnTo>
                  <a:pt x="2197228" y="0"/>
                </a:lnTo>
                <a:lnTo>
                  <a:pt x="2197228" y="577201"/>
                </a:lnTo>
                <a:lnTo>
                  <a:pt x="0" y="5772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pt-BR" noProof="0"/>
          </a:p>
        </p:txBody>
      </p:sp>
      <p:sp>
        <p:nvSpPr>
          <p:cNvPr id="5" name="TextBox 11">
            <a:extLst>
              <a:ext uri="{FF2B5EF4-FFF2-40B4-BE49-F238E27FC236}">
                <a16:creationId xmlns:a16="http://schemas.microsoft.com/office/drawing/2014/main" id="{B0C9E163-84FC-F4CF-9309-BE0512265EDA}"/>
              </a:ext>
            </a:extLst>
          </p:cNvPr>
          <p:cNvSpPr txBox="1"/>
          <p:nvPr/>
        </p:nvSpPr>
        <p:spPr>
          <a:xfrm>
            <a:off x="1028700" y="779737"/>
            <a:ext cx="16230600" cy="616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84"/>
              </a:lnSpc>
            </a:pPr>
            <a:r>
              <a:rPr lang="pt-BR" sz="4690" b="1" dirty="0">
                <a:solidFill>
                  <a:srgbClr val="FFFFFF"/>
                </a:solidFill>
                <a:latin typeface="Montserrat Bold" panose="00000800000000000000" charset="0"/>
                <a:ea typeface="Open Sans Bold"/>
                <a:cs typeface="Open Sans Bold"/>
                <a:sym typeface="Open Sans Bold"/>
              </a:rPr>
              <a:t>Comando para refazer as imagens</a:t>
            </a:r>
          </a:p>
        </p:txBody>
      </p:sp>
      <p:pic>
        <p:nvPicPr>
          <p:cNvPr id="7" name="Imagem 6" descr="Interface gráfica do usuário, Texto, Aplicativo, chat ou mensagem de texto&#10;&#10;O conteúdo gerado por IA pode estar incorreto.">
            <a:extLst>
              <a:ext uri="{FF2B5EF4-FFF2-40B4-BE49-F238E27FC236}">
                <a16:creationId xmlns:a16="http://schemas.microsoft.com/office/drawing/2014/main" id="{1919C174-161B-B649-59AB-2466983106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1811" y="2863396"/>
            <a:ext cx="8304378" cy="4560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3635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338200" y="1523399"/>
            <a:ext cx="3611601" cy="948751"/>
          </a:xfrm>
          <a:custGeom>
            <a:avLst/>
            <a:gdLst/>
            <a:ahLst/>
            <a:cxnLst/>
            <a:rect l="l" t="t" r="r" b="b"/>
            <a:pathLst>
              <a:path w="3611601" h="948751">
                <a:moveTo>
                  <a:pt x="0" y="0"/>
                </a:moveTo>
                <a:lnTo>
                  <a:pt x="3611600" y="0"/>
                </a:lnTo>
                <a:lnTo>
                  <a:pt x="3611600" y="948751"/>
                </a:lnTo>
                <a:lnTo>
                  <a:pt x="0" y="94875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pt-BR" noProof="0"/>
          </a:p>
        </p:txBody>
      </p:sp>
      <p:sp>
        <p:nvSpPr>
          <p:cNvPr id="6" name="Freeform 6"/>
          <p:cNvSpPr/>
          <p:nvPr/>
        </p:nvSpPr>
        <p:spPr>
          <a:xfrm>
            <a:off x="-1981200" y="3372126"/>
            <a:ext cx="14981811" cy="1014201"/>
          </a:xfrm>
          <a:custGeom>
            <a:avLst/>
            <a:gdLst/>
            <a:ahLst/>
            <a:cxnLst/>
            <a:rect l="l" t="t" r="r" b="b"/>
            <a:pathLst>
              <a:path w="14110058" h="1014201">
                <a:moveTo>
                  <a:pt x="0" y="0"/>
                </a:moveTo>
                <a:lnTo>
                  <a:pt x="14110058" y="0"/>
                </a:lnTo>
                <a:lnTo>
                  <a:pt x="14110058" y="1014201"/>
                </a:lnTo>
                <a:lnTo>
                  <a:pt x="0" y="101420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591868" r="-68644" b="-627901"/>
            </a:stretch>
          </a:blipFill>
        </p:spPr>
        <p:txBody>
          <a:bodyPr/>
          <a:lstStyle/>
          <a:p>
            <a:pPr algn="r"/>
            <a:endParaRPr lang="pt-BR" noProof="0"/>
          </a:p>
        </p:txBody>
      </p:sp>
      <p:sp>
        <p:nvSpPr>
          <p:cNvPr id="7" name="TextBox 7"/>
          <p:cNvSpPr txBox="1"/>
          <p:nvPr/>
        </p:nvSpPr>
        <p:spPr>
          <a:xfrm>
            <a:off x="1819661" y="7515036"/>
            <a:ext cx="6860315" cy="2166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340"/>
              </a:lnSpc>
            </a:pPr>
            <a:r>
              <a:rPr lang="pt-BR" sz="3100" b="1" noProof="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@1gor.cq</a:t>
            </a:r>
          </a:p>
          <a:p>
            <a:pPr>
              <a:lnSpc>
                <a:spcPts val="4340"/>
              </a:lnSpc>
            </a:pPr>
            <a:r>
              <a:rPr lang="pt-BR" sz="3100" b="1" noProof="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igor-queirantes</a:t>
            </a:r>
            <a:endParaRPr lang="pt-BR" sz="3100" b="1" noProof="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>
              <a:lnSpc>
                <a:spcPts val="4340"/>
              </a:lnSpc>
            </a:pPr>
            <a:r>
              <a:rPr lang="pt-BR" sz="3100" b="1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igor@orasystems.com.br</a:t>
            </a:r>
            <a:endParaRPr lang="pt-BR" sz="3100" noProof="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>
              <a:lnSpc>
                <a:spcPts val="4340"/>
              </a:lnSpc>
            </a:pPr>
            <a:endParaRPr lang="pt-BR" sz="3100" b="1" noProof="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457200" y="3162300"/>
            <a:ext cx="12278398" cy="783676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algn="r">
              <a:lnSpc>
                <a:spcPts val="6580"/>
              </a:lnSpc>
            </a:pPr>
            <a:r>
              <a:rPr lang="pt-BR" sz="4700" b="1" noProof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Avalie a palestra no App do Evento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55633" y="5388268"/>
            <a:ext cx="12179965" cy="1275093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algn="r">
              <a:lnSpc>
                <a:spcPts val="3360"/>
              </a:lnSpc>
            </a:pPr>
            <a:r>
              <a:rPr lang="pt-BR" sz="2400" noProof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“Agradeço imensamente a presença e atenção de todos vocês. Foi um prazer poder compartilhar conhecimento e experiências. Espero que esse conteúdo possa gerar reflexões e novas oportunidades. Muito obrigado e até a próxima!”</a:t>
            </a:r>
          </a:p>
        </p:txBody>
      </p:sp>
      <p:sp>
        <p:nvSpPr>
          <p:cNvPr id="11" name="TextBox 8">
            <a:extLst>
              <a:ext uri="{FF2B5EF4-FFF2-40B4-BE49-F238E27FC236}">
                <a16:creationId xmlns:a16="http://schemas.microsoft.com/office/drawing/2014/main" id="{19081D04-51B3-576F-C536-01BAF229E7B3}"/>
              </a:ext>
            </a:extLst>
          </p:cNvPr>
          <p:cNvSpPr txBox="1"/>
          <p:nvPr/>
        </p:nvSpPr>
        <p:spPr>
          <a:xfrm>
            <a:off x="434453" y="4129018"/>
            <a:ext cx="12278398" cy="736164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algn="r">
              <a:lnSpc>
                <a:spcPts val="6580"/>
              </a:lnSpc>
            </a:pPr>
            <a:r>
              <a:rPr lang="pt-BR" sz="3200" noProof="0" dirty="0">
                <a:solidFill>
                  <a:srgbClr val="FFFFFF"/>
                </a:solidFill>
                <a:latin typeface="Montserrat" panose="00000500000000000000" pitchFamily="2" charset="0"/>
                <a:ea typeface="Montserrat Bold"/>
                <a:cs typeface="Montserrat Bold"/>
                <a:sym typeface="Montserrat Bold"/>
              </a:rPr>
              <a:t>Faça o download na Play Store (Android) ou App Store (iOS)</a:t>
            </a:r>
          </a:p>
        </p:txBody>
      </p:sp>
      <p:pic>
        <p:nvPicPr>
          <p:cNvPr id="13" name="Imagem 12" descr="Código QR&#10;&#10;O conteúdo gerado por IA pode estar incorreto.">
            <a:extLst>
              <a:ext uri="{FF2B5EF4-FFF2-40B4-BE49-F238E27FC236}">
                <a16:creationId xmlns:a16="http://schemas.microsoft.com/office/drawing/2014/main" id="{D7DABA75-47FF-41C4-DA2A-987AF65772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0" y="3247665"/>
            <a:ext cx="3588715" cy="3588715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6B531A1-90BA-0A5C-2F80-FBA9B0B02B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4205" y="7559980"/>
            <a:ext cx="454209" cy="454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BA291377-03DA-EC53-148E-8D2D21DF7C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6421" y="8143879"/>
            <a:ext cx="454210" cy="454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F205ECE-313F-4E91-D0EF-38DB952908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5706" y="8727779"/>
            <a:ext cx="454925" cy="341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cover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 descr="Desenho de um círculo&#10;&#10;O conteúdo gerado por IA pode estar incorreto.">
            <a:extLst>
              <a:ext uri="{FF2B5EF4-FFF2-40B4-BE49-F238E27FC236}">
                <a16:creationId xmlns:a16="http://schemas.microsoft.com/office/drawing/2014/main" id="{9F7BBD88-F4E0-0684-6A6A-AAEE6452A2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1819" y="3314700"/>
            <a:ext cx="6984127" cy="1104762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E106F80B-438D-5A02-759B-CAB5042441B4}"/>
              </a:ext>
            </a:extLst>
          </p:cNvPr>
          <p:cNvSpPr txBox="1"/>
          <p:nvPr/>
        </p:nvSpPr>
        <p:spPr>
          <a:xfrm>
            <a:off x="1699146" y="5069244"/>
            <a:ext cx="8686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3600" b="1" noProof="0">
                <a:solidFill>
                  <a:schemeClr val="bg1"/>
                </a:solidFill>
                <a:latin typeface="Montserrat" panose="00000500000000000000" pitchFamily="2" charset="0"/>
              </a:rPr>
              <a:t>Visite nosso estande e conheça </a:t>
            </a:r>
            <a:r>
              <a:rPr lang="pt-BR" sz="3600" b="1">
                <a:solidFill>
                  <a:schemeClr val="bg1"/>
                </a:solidFill>
                <a:latin typeface="Montserrat" panose="00000500000000000000" pitchFamily="2" charset="0"/>
              </a:rPr>
              <a:t>o clube</a:t>
            </a:r>
            <a:r>
              <a:rPr lang="pt-BR" sz="3600" b="1" noProof="0">
                <a:solidFill>
                  <a:schemeClr val="bg1"/>
                </a:solidFill>
                <a:latin typeface="Montserrat" panose="00000500000000000000" pitchFamily="2" charset="0"/>
              </a:rPr>
              <a:t> de software </a:t>
            </a:r>
            <a:r>
              <a:rPr lang="pt-BR" sz="3600" b="1" noProof="0" err="1">
                <a:solidFill>
                  <a:schemeClr val="bg1"/>
                </a:solidFill>
                <a:latin typeface="Montserrat" panose="00000500000000000000" pitchFamily="2" charset="0"/>
              </a:rPr>
              <a:t>houses</a:t>
            </a:r>
            <a:endParaRPr lang="pt-BR" sz="3600" b="1" noProof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pic>
        <p:nvPicPr>
          <p:cNvPr id="4" name="Imagem 3" descr="Código QR&#10;&#10;O conteúdo gerado por IA pode estar incorreto.">
            <a:extLst>
              <a:ext uri="{FF2B5EF4-FFF2-40B4-BE49-F238E27FC236}">
                <a16:creationId xmlns:a16="http://schemas.microsoft.com/office/drawing/2014/main" id="{A3B88D1B-C80F-4E52-FB3A-3A3892CF56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3314700"/>
            <a:ext cx="4004765" cy="4004765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BEBBCD99-5B1E-D0EF-0797-A707C5C221D9}"/>
              </a:ext>
            </a:extLst>
          </p:cNvPr>
          <p:cNvSpPr txBox="1"/>
          <p:nvPr/>
        </p:nvSpPr>
        <p:spPr>
          <a:xfrm>
            <a:off x="-1139304" y="6919355"/>
            <a:ext cx="115252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2000" noProof="0">
                <a:solidFill>
                  <a:schemeClr val="bg1"/>
                </a:solidFill>
                <a:latin typeface="Montserrat" panose="00000500000000000000" pitchFamily="2" charset="0"/>
              </a:rPr>
              <a:t>Consultoria, Soluções, Cursos, descontos e brindes exclusivos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0DE67AA5-4DD0-8E64-591E-1F10A0BAB2A5}"/>
              </a:ext>
            </a:extLst>
          </p:cNvPr>
          <p:cNvSpPr txBox="1"/>
          <p:nvPr/>
        </p:nvSpPr>
        <p:spPr>
          <a:xfrm>
            <a:off x="11289257" y="7550297"/>
            <a:ext cx="35242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2000" noProof="0">
                <a:solidFill>
                  <a:schemeClr val="bg1"/>
                </a:solidFill>
                <a:latin typeface="Montserrat" panose="00000500000000000000" pitchFamily="2" charset="0"/>
              </a:rPr>
              <a:t>projetoacbr.com.br/</a:t>
            </a:r>
            <a:r>
              <a:rPr lang="pt-BR" sz="2000" b="1">
                <a:solidFill>
                  <a:schemeClr val="bg1"/>
                </a:solidFill>
                <a:latin typeface="Montserrat" panose="00000500000000000000" pitchFamily="2" charset="0"/>
              </a:rPr>
              <a:t>pro</a:t>
            </a:r>
            <a:endParaRPr lang="pt-BR" sz="2000" b="1" noProof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</p:spTree>
  </p:cSld>
  <p:clrMapOvr>
    <a:masterClrMapping/>
  </p:clrMapOvr>
  <p:transition spd="slow">
    <p:cover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80ECCF1-9B63-1DD4-E864-829AFC7A26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E8CC82D8-47D7-E4FC-2F5C-8F095ABBEB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07506" y="3314700"/>
            <a:ext cx="6984127" cy="1096722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5DD10749-EC25-B5CC-D1CF-A7019FC2C20A}"/>
              </a:ext>
            </a:extLst>
          </p:cNvPr>
          <p:cNvSpPr txBox="1"/>
          <p:nvPr/>
        </p:nvSpPr>
        <p:spPr>
          <a:xfrm>
            <a:off x="1704833" y="4991100"/>
            <a:ext cx="8686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3600" b="1" noProof="0">
                <a:solidFill>
                  <a:schemeClr val="bg1"/>
                </a:solidFill>
                <a:latin typeface="Montserrat" panose="00000500000000000000" pitchFamily="2" charset="0"/>
              </a:rPr>
              <a:t>Visite nosso estande e conheça </a:t>
            </a:r>
            <a:r>
              <a:rPr lang="pt-BR" sz="3600" b="1">
                <a:solidFill>
                  <a:schemeClr val="bg1"/>
                </a:solidFill>
                <a:latin typeface="Montserrat" panose="00000500000000000000" pitchFamily="2" charset="0"/>
              </a:rPr>
              <a:t>a nova forma </a:t>
            </a:r>
            <a:r>
              <a:rPr lang="pt-BR" sz="3600" b="1" noProof="0">
                <a:solidFill>
                  <a:schemeClr val="bg1"/>
                </a:solidFill>
                <a:latin typeface="Montserrat" panose="00000500000000000000" pitchFamily="2" charset="0"/>
              </a:rPr>
              <a:t>de </a:t>
            </a:r>
            <a:r>
              <a:rPr lang="pt-BR" sz="3600" b="1">
                <a:solidFill>
                  <a:schemeClr val="bg1"/>
                </a:solidFill>
                <a:latin typeface="Montserrat" panose="00000500000000000000" pitchFamily="2" charset="0"/>
              </a:rPr>
              <a:t>integrar o </a:t>
            </a:r>
            <a:r>
              <a:rPr lang="pt-BR" sz="3600" b="1" noProof="0" err="1">
                <a:solidFill>
                  <a:schemeClr val="bg1"/>
                </a:solidFill>
                <a:latin typeface="Montserrat" panose="00000500000000000000" pitchFamily="2" charset="0"/>
              </a:rPr>
              <a:t>ACBr</a:t>
            </a:r>
            <a:endParaRPr lang="pt-BR" sz="3600" b="1" noProof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62E4B35-4017-E376-9E64-BCD50D6DC0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49000" y="3314700"/>
            <a:ext cx="4004765" cy="4004765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8E0A445D-384E-8C92-2C0A-328519D8E28C}"/>
              </a:ext>
            </a:extLst>
          </p:cNvPr>
          <p:cNvSpPr txBox="1"/>
          <p:nvPr/>
        </p:nvSpPr>
        <p:spPr>
          <a:xfrm>
            <a:off x="-1133617" y="6771107"/>
            <a:ext cx="115252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2000" noProof="0">
                <a:solidFill>
                  <a:schemeClr val="bg1"/>
                </a:solidFill>
                <a:latin typeface="Montserrat" panose="00000500000000000000" pitchFamily="2" charset="0"/>
              </a:rPr>
              <a:t>Serviço completo com Integração ágil e condição</a:t>
            </a:r>
            <a:r>
              <a:rPr lang="pt-BR" sz="2000">
                <a:solidFill>
                  <a:schemeClr val="bg1"/>
                </a:solidFill>
                <a:latin typeface="Montserrat" panose="00000500000000000000" pitchFamily="2" charset="0"/>
              </a:rPr>
              <a:t> de lançamento</a:t>
            </a:r>
            <a:endParaRPr lang="pt-BR" sz="2000" noProof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C57DF4DE-314A-7503-AD0E-34F75CCB6406}"/>
              </a:ext>
            </a:extLst>
          </p:cNvPr>
          <p:cNvSpPr txBox="1"/>
          <p:nvPr/>
        </p:nvSpPr>
        <p:spPr>
          <a:xfrm>
            <a:off x="11289257" y="7550297"/>
            <a:ext cx="35242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2000" noProof="0" dirty="0">
                <a:solidFill>
                  <a:schemeClr val="bg1"/>
                </a:solidFill>
                <a:latin typeface="Montserrat" panose="00000500000000000000" pitchFamily="2" charset="0"/>
              </a:rPr>
              <a:t>projetoacbr.com.br/</a:t>
            </a:r>
            <a:r>
              <a:rPr lang="pt-BR" sz="2000" b="1" noProof="0" dirty="0">
                <a:solidFill>
                  <a:schemeClr val="bg1"/>
                </a:solidFill>
                <a:latin typeface="Montserrat" panose="00000500000000000000" pitchFamily="2" charset="0"/>
              </a:rPr>
              <a:t>api</a:t>
            </a:r>
          </a:p>
        </p:txBody>
      </p:sp>
    </p:spTree>
    <p:extLst>
      <p:ext uri="{BB962C8B-B14F-4D97-AF65-F5344CB8AC3E}">
        <p14:creationId xmlns:p14="http://schemas.microsoft.com/office/powerpoint/2010/main" val="2168308521"/>
      </p:ext>
    </p:extLst>
  </p:cSld>
  <p:clrMapOvr>
    <a:masterClrMapping/>
  </p:clrMapOvr>
  <p:transition spd="slow">
    <p:cover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FC16651-01C6-844F-6DBE-A1FAB5DBC5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38114234-4989-F982-3120-43FF15B10D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79073" y="3314700"/>
            <a:ext cx="6984127" cy="1048810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C9F64072-F6D0-4AD1-0119-550BD45D09FC}"/>
              </a:ext>
            </a:extLst>
          </p:cNvPr>
          <p:cNvSpPr txBox="1"/>
          <p:nvPr/>
        </p:nvSpPr>
        <p:spPr>
          <a:xfrm>
            <a:off x="1676400" y="5041268"/>
            <a:ext cx="8686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3600" b="1" noProof="0">
                <a:solidFill>
                  <a:schemeClr val="bg1"/>
                </a:solidFill>
                <a:latin typeface="Montserrat" panose="00000500000000000000" pitchFamily="2" charset="0"/>
              </a:rPr>
              <a:t>Visite nosso estande e conheça a distribuição TEF oficial do </a:t>
            </a:r>
            <a:r>
              <a:rPr lang="pt-BR" sz="3600" b="1" noProof="0" err="1">
                <a:solidFill>
                  <a:schemeClr val="bg1"/>
                </a:solidFill>
                <a:latin typeface="Montserrat" panose="00000500000000000000" pitchFamily="2" charset="0"/>
              </a:rPr>
              <a:t>ACBr</a:t>
            </a:r>
            <a:endParaRPr lang="pt-BR" sz="3600" b="1" noProof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CB4328C-0D1E-8C27-6CAB-FC35F0959E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49000" y="3314700"/>
            <a:ext cx="4004765" cy="4004765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9832A3AC-EAC1-63B4-99AA-B3D839B64EA1}"/>
              </a:ext>
            </a:extLst>
          </p:cNvPr>
          <p:cNvSpPr txBox="1"/>
          <p:nvPr/>
        </p:nvSpPr>
        <p:spPr>
          <a:xfrm>
            <a:off x="-1162050" y="6919355"/>
            <a:ext cx="115252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2000" noProof="0">
                <a:solidFill>
                  <a:schemeClr val="bg1"/>
                </a:solidFill>
                <a:latin typeface="Montserrat" panose="00000500000000000000" pitchFamily="2" charset="0"/>
              </a:rPr>
              <a:t>Seja parceiro de um distribuidor com autoridade, soluções e suporte.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97457398-1A08-7E51-BAC8-65025E7736F1}"/>
              </a:ext>
            </a:extLst>
          </p:cNvPr>
          <p:cNvSpPr txBox="1"/>
          <p:nvPr/>
        </p:nvSpPr>
        <p:spPr>
          <a:xfrm>
            <a:off x="11687432" y="7550297"/>
            <a:ext cx="31226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2000" noProof="0">
                <a:solidFill>
                  <a:schemeClr val="bg1"/>
                </a:solidFill>
                <a:latin typeface="Montserrat" panose="00000500000000000000" pitchFamily="2" charset="0"/>
              </a:rPr>
              <a:t>projetoacbr.com.br/</a:t>
            </a:r>
            <a:r>
              <a:rPr lang="pt-BR" sz="2000" b="1" noProof="0" err="1">
                <a:solidFill>
                  <a:schemeClr val="bg1"/>
                </a:solidFill>
                <a:latin typeface="Montserrat" panose="00000500000000000000" pitchFamily="2" charset="0"/>
              </a:rPr>
              <a:t>tef</a:t>
            </a:r>
            <a:endParaRPr lang="pt-BR" sz="2000" b="1" noProof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6911251"/>
      </p:ext>
    </p:extLst>
  </p:cSld>
  <p:clrMapOvr>
    <a:masterClrMapping/>
  </p:clrMapOvr>
  <p:transition spd="slow">
    <p:cover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t-BR" noProof="0"/>
          </a:p>
        </p:txBody>
      </p:sp>
      <p:sp>
        <p:nvSpPr>
          <p:cNvPr id="4" name="TextBox 4"/>
          <p:cNvSpPr txBox="1"/>
          <p:nvPr/>
        </p:nvSpPr>
        <p:spPr>
          <a:xfrm>
            <a:off x="6248400" y="3419587"/>
            <a:ext cx="11367214" cy="7124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</a:pPr>
            <a:r>
              <a:rPr lang="pt-BR" sz="4200" b="1" noProof="0" dirty="0">
                <a:solidFill>
                  <a:srgbClr val="FFC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Igor</a:t>
            </a:r>
            <a:r>
              <a:rPr lang="pt-BR" sz="4200" b="1" noProof="0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Queirantes - </a:t>
            </a:r>
            <a:r>
              <a:rPr lang="pt-BR" sz="4200" b="1" noProof="0" dirty="0" err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OraSystems</a:t>
            </a:r>
            <a:endParaRPr lang="pt-BR" sz="4200" b="1" noProof="0" dirty="0">
              <a:solidFill>
                <a:srgbClr val="FFFFFF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9650135" y="4355026"/>
            <a:ext cx="5122279" cy="8322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</a:pPr>
            <a:r>
              <a:rPr lang="pt-BR" sz="3600" noProof="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Tech Lead &amp; Software </a:t>
            </a:r>
            <a:r>
              <a:rPr lang="pt-BR" sz="3600" noProof="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Developer</a:t>
            </a:r>
            <a:endParaRPr lang="pt-BR" sz="3600" noProof="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8664357" y="5628246"/>
            <a:ext cx="7093836" cy="13969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pt-BR" sz="2000" noProof="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Líder técnico e desenvolvedor na </a:t>
            </a:r>
            <a:r>
              <a:rPr lang="pt-BR" sz="2000" noProof="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OraSystems</a:t>
            </a:r>
            <a:r>
              <a:rPr lang="pt-BR" sz="2000" noProof="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, com 5 anos de experiência em Delphi. Apaixonado por tecnologia, inovação e pelo impacto que o open-</a:t>
            </a:r>
            <a:r>
              <a:rPr lang="pt-BR" sz="2000" noProof="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source</a:t>
            </a:r>
            <a:r>
              <a:rPr lang="pt-BR" sz="2000" noProof="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pode gerar na comunidade.</a:t>
            </a:r>
          </a:p>
        </p:txBody>
      </p:sp>
      <p:sp>
        <p:nvSpPr>
          <p:cNvPr id="7" name="Freeform 7"/>
          <p:cNvSpPr/>
          <p:nvPr/>
        </p:nvSpPr>
        <p:spPr>
          <a:xfrm>
            <a:off x="7787915" y="4894498"/>
            <a:ext cx="13457222" cy="738510"/>
          </a:xfrm>
          <a:custGeom>
            <a:avLst/>
            <a:gdLst/>
            <a:ahLst/>
            <a:cxnLst/>
            <a:rect l="l" t="t" r="r" b="b"/>
            <a:pathLst>
              <a:path w="13457222" h="738510">
                <a:moveTo>
                  <a:pt x="0" y="0"/>
                </a:moveTo>
                <a:lnTo>
                  <a:pt x="13457222" y="0"/>
                </a:lnTo>
                <a:lnTo>
                  <a:pt x="13457222" y="738510"/>
                </a:lnTo>
                <a:lnTo>
                  <a:pt x="0" y="73851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466715" b="-458279"/>
            </a:stretch>
          </a:blipFill>
        </p:spPr>
        <p:txBody>
          <a:bodyPr/>
          <a:lstStyle/>
          <a:p>
            <a:endParaRPr lang="pt-BR" noProof="0"/>
          </a:p>
        </p:txBody>
      </p:sp>
      <p:sp>
        <p:nvSpPr>
          <p:cNvPr id="8" name="Freeform 8"/>
          <p:cNvSpPr/>
          <p:nvPr/>
        </p:nvSpPr>
        <p:spPr>
          <a:xfrm>
            <a:off x="10406593" y="1028700"/>
            <a:ext cx="3609364" cy="948163"/>
          </a:xfrm>
          <a:custGeom>
            <a:avLst/>
            <a:gdLst/>
            <a:ahLst/>
            <a:cxnLst/>
            <a:rect l="l" t="t" r="r" b="b"/>
            <a:pathLst>
              <a:path w="3609364" h="948163">
                <a:moveTo>
                  <a:pt x="0" y="0"/>
                </a:moveTo>
                <a:lnTo>
                  <a:pt x="3609364" y="0"/>
                </a:lnTo>
                <a:lnTo>
                  <a:pt x="3609364" y="948163"/>
                </a:lnTo>
                <a:lnTo>
                  <a:pt x="0" y="94816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pt-BR" noProof="0"/>
          </a:p>
        </p:txBody>
      </p:sp>
      <p:pic>
        <p:nvPicPr>
          <p:cNvPr id="14" name="Imagem 13" descr="Homem segurando computador&#10;&#10;O conteúdo gerado por IA pode estar incorreto.">
            <a:extLst>
              <a:ext uri="{FF2B5EF4-FFF2-40B4-BE49-F238E27FC236}">
                <a16:creationId xmlns:a16="http://schemas.microsoft.com/office/drawing/2014/main" id="{B0A2532C-7C5A-56AA-A201-E1CB8C053B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344" y="2410692"/>
            <a:ext cx="5487653" cy="549012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8"/>
          <p:cNvSpPr/>
          <p:nvPr/>
        </p:nvSpPr>
        <p:spPr>
          <a:xfrm>
            <a:off x="8067015" y="8890363"/>
            <a:ext cx="2197227" cy="577201"/>
          </a:xfrm>
          <a:custGeom>
            <a:avLst/>
            <a:gdLst/>
            <a:ahLst/>
            <a:cxnLst/>
            <a:rect l="l" t="t" r="r" b="b"/>
            <a:pathLst>
              <a:path w="2197227" h="577201">
                <a:moveTo>
                  <a:pt x="0" y="0"/>
                </a:moveTo>
                <a:lnTo>
                  <a:pt x="2197228" y="0"/>
                </a:lnTo>
                <a:lnTo>
                  <a:pt x="2197228" y="577201"/>
                </a:lnTo>
                <a:lnTo>
                  <a:pt x="0" y="5772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pt-BR" noProof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4FAFDE1-AA2A-2D31-C63F-7468EF94C5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3915" y="3796476"/>
            <a:ext cx="2694046" cy="2694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2F16167-3B1E-792B-94F4-7CF6D89C20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0196" y="3569696"/>
            <a:ext cx="3147607" cy="3147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68CB5173-D646-0058-EB1E-5A5C8982A5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7803" y="3760654"/>
            <a:ext cx="2812565" cy="2765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4">
            <a:extLst>
              <a:ext uri="{FF2B5EF4-FFF2-40B4-BE49-F238E27FC236}">
                <a16:creationId xmlns:a16="http://schemas.microsoft.com/office/drawing/2014/main" id="{4B80E568-0157-B621-7AA4-BF50FDA5E2CE}"/>
              </a:ext>
            </a:extLst>
          </p:cNvPr>
          <p:cNvSpPr txBox="1"/>
          <p:nvPr/>
        </p:nvSpPr>
        <p:spPr>
          <a:xfrm>
            <a:off x="2633110" y="1790700"/>
            <a:ext cx="13021777" cy="9136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580"/>
              </a:lnSpc>
            </a:pPr>
            <a:r>
              <a:rPr lang="pt-BR" sz="8800" b="1" noProof="0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 que vamos utilizar?</a:t>
            </a:r>
          </a:p>
        </p:txBody>
      </p:sp>
    </p:spTree>
  </p:cSld>
  <p:clrMapOvr>
    <a:masterClrMapping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8"/>
          <p:cNvSpPr/>
          <p:nvPr/>
        </p:nvSpPr>
        <p:spPr>
          <a:xfrm>
            <a:off x="8067015" y="8890363"/>
            <a:ext cx="2197227" cy="577201"/>
          </a:xfrm>
          <a:custGeom>
            <a:avLst/>
            <a:gdLst/>
            <a:ahLst/>
            <a:cxnLst/>
            <a:rect l="l" t="t" r="r" b="b"/>
            <a:pathLst>
              <a:path w="2197227" h="577201">
                <a:moveTo>
                  <a:pt x="0" y="0"/>
                </a:moveTo>
                <a:lnTo>
                  <a:pt x="2197228" y="0"/>
                </a:lnTo>
                <a:lnTo>
                  <a:pt x="2197228" y="577201"/>
                </a:lnTo>
                <a:lnTo>
                  <a:pt x="0" y="5772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pt-BR" noProof="0"/>
          </a:p>
        </p:txBody>
      </p:sp>
      <p:sp>
        <p:nvSpPr>
          <p:cNvPr id="2" name="TextBox 4">
            <a:extLst>
              <a:ext uri="{FF2B5EF4-FFF2-40B4-BE49-F238E27FC236}">
                <a16:creationId xmlns:a16="http://schemas.microsoft.com/office/drawing/2014/main" id="{4B80E568-0157-B621-7AA4-BF50FDA5E2CE}"/>
              </a:ext>
            </a:extLst>
          </p:cNvPr>
          <p:cNvSpPr txBox="1"/>
          <p:nvPr/>
        </p:nvSpPr>
        <p:spPr>
          <a:xfrm>
            <a:off x="1378424" y="1618703"/>
            <a:ext cx="15190863" cy="8463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580"/>
              </a:lnSpc>
            </a:pPr>
            <a:r>
              <a:rPr lang="pt-BR" sz="6600" b="1" noProof="0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Empresas que utilizam Docker 🐋</a:t>
            </a:r>
          </a:p>
        </p:txBody>
      </p:sp>
      <p:pic>
        <p:nvPicPr>
          <p:cNvPr id="3" name="Imagem 2" descr="Logotipo&#10;&#10;O conteúdo gerado por IA pode estar incorreto.">
            <a:extLst>
              <a:ext uri="{FF2B5EF4-FFF2-40B4-BE49-F238E27FC236}">
                <a16:creationId xmlns:a16="http://schemas.microsoft.com/office/drawing/2014/main" id="{06A58A35-B16D-1A16-6CEF-D5FF19E6789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7790" y="3966753"/>
            <a:ext cx="1726793" cy="1726793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3F1F9D82-8EC0-2F97-BEAE-EDF385B6AD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9728" y="3994790"/>
            <a:ext cx="1672698" cy="1726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Uber - ícones de tecnologia grátis">
            <a:extLst>
              <a:ext uri="{FF2B5EF4-FFF2-40B4-BE49-F238E27FC236}">
                <a16:creationId xmlns:a16="http://schemas.microsoft.com/office/drawing/2014/main" id="{1DDA73FC-FD9F-EBF9-3E00-F8D6EFDD56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7572" y="3966752"/>
            <a:ext cx="1726793" cy="1726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Logo, paypal icon - Free download on Iconfinder">
            <a:extLst>
              <a:ext uri="{FF2B5EF4-FFF2-40B4-BE49-F238E27FC236}">
                <a16:creationId xmlns:a16="http://schemas.microsoft.com/office/drawing/2014/main" id="{2344B97F-1F77-2B18-23D0-1A218FF4F0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99511" y="3966752"/>
            <a:ext cx="1726794" cy="1726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0" descr="Logo, google, g icon - Free download on Iconfinder">
            <a:extLst>
              <a:ext uri="{FF2B5EF4-FFF2-40B4-BE49-F238E27FC236}">
                <a16:creationId xmlns:a16="http://schemas.microsoft.com/office/drawing/2014/main" id="{968AA89E-134F-6C95-C765-62977E104A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6719" y="5845754"/>
            <a:ext cx="1982668" cy="1982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2" descr="AWS Icon SVG Vector &amp; PNG Free Download | UXWing">
            <a:extLst>
              <a:ext uri="{FF2B5EF4-FFF2-40B4-BE49-F238E27FC236}">
                <a16:creationId xmlns:a16="http://schemas.microsoft.com/office/drawing/2014/main" id="{8CC262F7-E82C-A830-3D8E-286F9080BE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1091" y="5892792"/>
            <a:ext cx="1982669" cy="1982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4" descr="Microsoft icon - Free download on Iconfinder">
            <a:extLst>
              <a:ext uri="{FF2B5EF4-FFF2-40B4-BE49-F238E27FC236}">
                <a16:creationId xmlns:a16="http://schemas.microsoft.com/office/drawing/2014/main" id="{1D00D0F0-B474-D909-D47D-65FAFB81EB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8906" y="5547533"/>
            <a:ext cx="2698738" cy="2698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5517427"/>
      </p:ext>
    </p:extLst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344883" y="1505817"/>
            <a:ext cx="8949241" cy="5757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784"/>
              </a:lnSpc>
            </a:pPr>
            <a:r>
              <a:rPr lang="pt-BR" sz="3600" b="1" dirty="0">
                <a:solidFill>
                  <a:srgbClr val="FFFFFF"/>
                </a:solidFill>
                <a:latin typeface="Montserrat Bold" panose="00000800000000000000" charset="0"/>
                <a:ea typeface="Open Sans Bold"/>
                <a:cs typeface="Open Sans Bold"/>
                <a:sym typeface="Open Sans Bold"/>
              </a:rPr>
              <a:t>O que é Docker? E por que utilizá-lo?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44883" y="2579178"/>
            <a:ext cx="9113016" cy="29546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pt-BR" sz="32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📦 </a:t>
            </a:r>
            <a:r>
              <a:rPr lang="pt-BR" sz="3200" b="1" dirty="0">
                <a:solidFill>
                  <a:srgbClr val="FFC000"/>
                </a:solidFill>
                <a:latin typeface="Montserrat Bold"/>
                <a:ea typeface="Open Sans"/>
                <a:cs typeface="Open Sans"/>
                <a:sym typeface="Montserrat Bold"/>
              </a:rPr>
              <a:t>Empacota</a:t>
            </a:r>
            <a:r>
              <a:rPr lang="pt-BR" sz="32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pt-BR" sz="3200" dirty="0">
                <a:solidFill>
                  <a:srgbClr val="FFFFFF"/>
                </a:solidFill>
                <a:latin typeface="Montserrat" panose="00000500000000000000" pitchFamily="2" charset="0"/>
                <a:ea typeface="Open Sans"/>
                <a:cs typeface="Open Sans"/>
                <a:sym typeface="Open Sans"/>
              </a:rPr>
              <a:t>aplicação + dependências</a:t>
            </a:r>
          </a:p>
          <a:p>
            <a:endParaRPr lang="pt-BR" sz="3200" dirty="0">
              <a:solidFill>
                <a:srgbClr val="FFFFFF"/>
              </a:solidFill>
              <a:latin typeface="Montserrat" panose="00000500000000000000" pitchFamily="2" charset="0"/>
              <a:ea typeface="Open Sans"/>
              <a:cs typeface="Open Sans"/>
              <a:sym typeface="Open Sans"/>
            </a:endParaRPr>
          </a:p>
          <a:p>
            <a:r>
              <a:rPr lang="pt-BR" sz="3200" dirty="0">
                <a:solidFill>
                  <a:srgbClr val="FFFFFF"/>
                </a:solidFill>
                <a:latin typeface="Montserrat" panose="00000500000000000000" pitchFamily="2" charset="0"/>
                <a:ea typeface="Open Sans"/>
                <a:cs typeface="Open Sans"/>
                <a:sym typeface="Open Sans"/>
              </a:rPr>
              <a:t>🌍 Roda em qualquer lugar (PC, servidor, nuvem)</a:t>
            </a:r>
          </a:p>
          <a:p>
            <a:endParaRPr lang="pt-BR" sz="3200" dirty="0">
              <a:solidFill>
                <a:srgbClr val="FFFFFF"/>
              </a:solidFill>
              <a:latin typeface="Montserrat" panose="00000500000000000000" pitchFamily="2" charset="0"/>
              <a:ea typeface="Open Sans"/>
              <a:cs typeface="Open Sans"/>
              <a:sym typeface="Open Sans"/>
            </a:endParaRPr>
          </a:p>
          <a:p>
            <a:r>
              <a:rPr lang="pt-BR" sz="3200" dirty="0">
                <a:solidFill>
                  <a:srgbClr val="FFFFFF"/>
                </a:solidFill>
                <a:latin typeface="Montserrat" panose="00000500000000000000" pitchFamily="2" charset="0"/>
                <a:ea typeface="Open Sans"/>
                <a:cs typeface="Open Sans"/>
                <a:sym typeface="Open Sans"/>
              </a:rPr>
              <a:t>✅ Evita o “na minha máquina funciona“</a:t>
            </a:r>
            <a:endParaRPr lang="en-US" sz="3200" dirty="0">
              <a:solidFill>
                <a:srgbClr val="FFFFFF"/>
              </a:solidFill>
              <a:latin typeface="Montserrat" panose="00000500000000000000" pitchFamily="2" charset="0"/>
              <a:ea typeface="Open Sans"/>
              <a:cs typeface="Open Sans"/>
              <a:sym typeface="Open Sans"/>
            </a:endParaRPr>
          </a:p>
        </p:txBody>
      </p:sp>
      <p:sp>
        <p:nvSpPr>
          <p:cNvPr id="8" name="Freeform 8"/>
          <p:cNvSpPr/>
          <p:nvPr/>
        </p:nvSpPr>
        <p:spPr>
          <a:xfrm>
            <a:off x="8067015" y="8890363"/>
            <a:ext cx="2197227" cy="577201"/>
          </a:xfrm>
          <a:custGeom>
            <a:avLst/>
            <a:gdLst/>
            <a:ahLst/>
            <a:cxnLst/>
            <a:rect l="l" t="t" r="r" b="b"/>
            <a:pathLst>
              <a:path w="2197227" h="577201">
                <a:moveTo>
                  <a:pt x="0" y="0"/>
                </a:moveTo>
                <a:lnTo>
                  <a:pt x="2197228" y="0"/>
                </a:lnTo>
                <a:lnTo>
                  <a:pt x="2197228" y="577201"/>
                </a:lnTo>
                <a:lnTo>
                  <a:pt x="0" y="5772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pt-BR" noProof="0"/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id="{DFC46770-05D8-7393-D01E-AEB31E794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5044" y="1126867"/>
            <a:ext cx="8496300" cy="4776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5444700"/>
      </p:ext>
    </p:extLst>
  </p:cSld>
  <p:clrMapOvr>
    <a:masterClrMapping/>
  </p:clrMapOvr>
  <p:transition spd="med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2979055" y="917710"/>
            <a:ext cx="12373145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784"/>
              </a:lnSpc>
            </a:pPr>
            <a:r>
              <a:rPr lang="pt-BR" sz="4000" b="1" dirty="0">
                <a:solidFill>
                  <a:srgbClr val="FFFFFF"/>
                </a:solidFill>
                <a:latin typeface="Montserrat Bold" panose="00000800000000000000" charset="0"/>
                <a:ea typeface="Open Sans Bold"/>
                <a:cs typeface="Open Sans Bold"/>
                <a:sym typeface="Open Sans Bold"/>
              </a:rPr>
              <a:t>O que é um Docker file e uma Docker </a:t>
            </a:r>
            <a:r>
              <a:rPr lang="pt-BR" sz="4000" b="1" dirty="0" err="1">
                <a:solidFill>
                  <a:srgbClr val="FFFFFF"/>
                </a:solidFill>
                <a:latin typeface="Montserrat Bold" panose="00000800000000000000" charset="0"/>
                <a:ea typeface="Open Sans Bold"/>
                <a:cs typeface="Open Sans Bold"/>
                <a:sym typeface="Open Sans Bold"/>
              </a:rPr>
              <a:t>image</a:t>
            </a:r>
            <a:r>
              <a:rPr lang="pt-BR" sz="4000" b="1" dirty="0">
                <a:solidFill>
                  <a:srgbClr val="FFFFFF"/>
                </a:solidFill>
                <a:latin typeface="Montserrat Bold" panose="00000800000000000000" charset="0"/>
                <a:ea typeface="Open Sans Bold"/>
                <a:cs typeface="Open Sans Bold"/>
                <a:sym typeface="Open Sans Bold"/>
              </a:rPr>
              <a:t>?</a:t>
            </a:r>
          </a:p>
        </p:txBody>
      </p:sp>
      <p:sp>
        <p:nvSpPr>
          <p:cNvPr id="8" name="Freeform 8"/>
          <p:cNvSpPr/>
          <p:nvPr/>
        </p:nvSpPr>
        <p:spPr>
          <a:xfrm>
            <a:off x="8067015" y="8890363"/>
            <a:ext cx="2197227" cy="577201"/>
          </a:xfrm>
          <a:custGeom>
            <a:avLst/>
            <a:gdLst/>
            <a:ahLst/>
            <a:cxnLst/>
            <a:rect l="l" t="t" r="r" b="b"/>
            <a:pathLst>
              <a:path w="2197227" h="577201">
                <a:moveTo>
                  <a:pt x="0" y="0"/>
                </a:moveTo>
                <a:lnTo>
                  <a:pt x="2197228" y="0"/>
                </a:lnTo>
                <a:lnTo>
                  <a:pt x="2197228" y="577201"/>
                </a:lnTo>
                <a:lnTo>
                  <a:pt x="0" y="5772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pt-BR" noProof="0"/>
          </a:p>
        </p:txBody>
      </p:sp>
      <p:sp>
        <p:nvSpPr>
          <p:cNvPr id="3" name="TextBox 12">
            <a:extLst>
              <a:ext uri="{FF2B5EF4-FFF2-40B4-BE49-F238E27FC236}">
                <a16:creationId xmlns:a16="http://schemas.microsoft.com/office/drawing/2014/main" id="{24B03E90-DAC0-735C-9B81-2A92F8C41779}"/>
              </a:ext>
            </a:extLst>
          </p:cNvPr>
          <p:cNvSpPr txBox="1"/>
          <p:nvPr/>
        </p:nvSpPr>
        <p:spPr>
          <a:xfrm>
            <a:off x="731792" y="2093026"/>
            <a:ext cx="8640808" cy="14478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825"/>
              </a:lnSpc>
            </a:pPr>
            <a:r>
              <a:rPr lang="en-US" sz="3200" b="1" dirty="0">
                <a:solidFill>
                  <a:srgbClr val="FFFFFF"/>
                </a:solidFill>
                <a:latin typeface="Montserrat Bold" panose="00000800000000000000" charset="0"/>
                <a:ea typeface="Open Sans"/>
                <a:cs typeface="Open Sans"/>
                <a:sym typeface="Open Sans"/>
              </a:rPr>
              <a:t>Docker file</a:t>
            </a:r>
            <a:r>
              <a:rPr lang="en-US" sz="3200" dirty="0">
                <a:solidFill>
                  <a:srgbClr val="FFFFFF"/>
                </a:solidFill>
                <a:latin typeface="Montserrat Bold" panose="00000800000000000000" charset="0"/>
                <a:ea typeface="Open Sans"/>
                <a:cs typeface="Open Sans"/>
                <a:sym typeface="Open Sans"/>
              </a:rPr>
              <a:t>:</a:t>
            </a:r>
          </a:p>
          <a:p>
            <a:pPr algn="just">
              <a:lnSpc>
                <a:spcPts val="2825"/>
              </a:lnSpc>
            </a:pPr>
            <a:endParaRPr lang="en-US" sz="3200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indent="-457200">
              <a:lnSpc>
                <a:spcPts val="2825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FFFF"/>
                </a:solidFill>
                <a:latin typeface="Montserrat" panose="00000500000000000000" pitchFamily="2" charset="0"/>
                <a:ea typeface="Open Sans"/>
                <a:cs typeface="Open Sans"/>
                <a:sym typeface="Open Sans"/>
              </a:rPr>
              <a:t>Uma “</a:t>
            </a:r>
            <a:r>
              <a:rPr lang="pt-BR" sz="3200" b="1" dirty="0">
                <a:solidFill>
                  <a:srgbClr val="FFC000"/>
                </a:solidFill>
                <a:latin typeface="Montserrat" panose="00000500000000000000" pitchFamily="2" charset="0"/>
                <a:ea typeface="Open Sans"/>
                <a:cs typeface="Open Sans"/>
                <a:sym typeface="Montserrat Bold"/>
              </a:rPr>
              <a:t>receita de bolo</a:t>
            </a:r>
            <a:r>
              <a:rPr lang="en-US" sz="3200" dirty="0">
                <a:solidFill>
                  <a:srgbClr val="FFFFFF"/>
                </a:solidFill>
                <a:latin typeface="Montserrat" panose="00000500000000000000" pitchFamily="2" charset="0"/>
                <a:ea typeface="Open Sans"/>
                <a:cs typeface="Open Sans"/>
                <a:sym typeface="Open Sans"/>
              </a:rPr>
              <a:t>” para </a:t>
            </a:r>
            <a:r>
              <a:rPr lang="en-US" sz="3200" dirty="0" err="1">
                <a:solidFill>
                  <a:srgbClr val="FFFFFF"/>
                </a:solidFill>
                <a:latin typeface="Montserrat" panose="00000500000000000000" pitchFamily="2" charset="0"/>
                <a:ea typeface="Open Sans"/>
                <a:cs typeface="Open Sans"/>
                <a:sym typeface="Open Sans"/>
              </a:rPr>
              <a:t>criar</a:t>
            </a:r>
            <a:r>
              <a:rPr lang="en-US" sz="3200" dirty="0">
                <a:solidFill>
                  <a:srgbClr val="FFFFFF"/>
                </a:solidFill>
                <a:latin typeface="Montserrat" panose="00000500000000000000" pitchFamily="2" charset="0"/>
                <a:ea typeface="Open Sans"/>
                <a:cs typeface="Open Sans"/>
                <a:sym typeface="Open Sans"/>
              </a:rPr>
              <a:t> imagens</a:t>
            </a:r>
          </a:p>
        </p:txBody>
      </p:sp>
      <p:sp>
        <p:nvSpPr>
          <p:cNvPr id="6" name="TextBox 12">
            <a:extLst>
              <a:ext uri="{FF2B5EF4-FFF2-40B4-BE49-F238E27FC236}">
                <a16:creationId xmlns:a16="http://schemas.microsoft.com/office/drawing/2014/main" id="{366C68C1-E900-996A-7142-565B252DA71E}"/>
              </a:ext>
            </a:extLst>
          </p:cNvPr>
          <p:cNvSpPr txBox="1"/>
          <p:nvPr/>
        </p:nvSpPr>
        <p:spPr>
          <a:xfrm>
            <a:off x="9372600" y="2093026"/>
            <a:ext cx="8587854" cy="21660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825"/>
              </a:lnSpc>
            </a:pPr>
            <a:r>
              <a:rPr lang="en-US" sz="3200" b="1" dirty="0">
                <a:solidFill>
                  <a:srgbClr val="FFFFFF"/>
                </a:solidFill>
                <a:latin typeface="Montserrat Bold" panose="00000800000000000000" charset="0"/>
                <a:ea typeface="Open Sans"/>
                <a:cs typeface="Open Sans"/>
                <a:sym typeface="Open Sans"/>
              </a:rPr>
              <a:t>Docker image</a:t>
            </a:r>
            <a:r>
              <a:rPr lang="en-US" sz="3200" dirty="0">
                <a:solidFill>
                  <a:srgbClr val="FFFFFF"/>
                </a:solidFill>
                <a:latin typeface="Montserrat Bold" panose="00000800000000000000" charset="0"/>
                <a:ea typeface="Open Sans"/>
                <a:cs typeface="Open Sans"/>
                <a:sym typeface="Open Sans"/>
              </a:rPr>
              <a:t>:</a:t>
            </a:r>
          </a:p>
          <a:p>
            <a:pPr algn="just">
              <a:lnSpc>
                <a:spcPts val="2825"/>
              </a:lnSpc>
            </a:pPr>
            <a:endParaRPr lang="en-US" sz="3200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indent="-457200">
              <a:lnSpc>
                <a:spcPts val="2825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FFFF"/>
                </a:solidFill>
                <a:latin typeface="Montserrat" panose="00000500000000000000" pitchFamily="2" charset="0"/>
                <a:ea typeface="Open Sans"/>
                <a:cs typeface="Open Sans"/>
                <a:sym typeface="Open Sans"/>
              </a:rPr>
              <a:t>O “</a:t>
            </a:r>
            <a:r>
              <a:rPr lang="pt-BR" sz="3200" b="1" dirty="0">
                <a:solidFill>
                  <a:srgbClr val="FFC000"/>
                </a:solidFill>
                <a:latin typeface="Montserrat" panose="00000500000000000000" pitchFamily="2" charset="0"/>
                <a:ea typeface="Open Sans"/>
                <a:cs typeface="Open Sans"/>
                <a:sym typeface="Montserrat Bold"/>
              </a:rPr>
              <a:t>bolo pronto</a:t>
            </a:r>
            <a:r>
              <a:rPr lang="en-US" sz="3200" dirty="0">
                <a:solidFill>
                  <a:srgbClr val="FFFFFF"/>
                </a:solidFill>
                <a:latin typeface="Montserrat" panose="00000500000000000000" pitchFamily="2" charset="0"/>
                <a:ea typeface="Open Sans"/>
                <a:cs typeface="Open Sans"/>
                <a:sym typeface="Open Sans"/>
              </a:rPr>
              <a:t>”</a:t>
            </a:r>
          </a:p>
          <a:p>
            <a:pPr marL="457200" indent="-457200">
              <a:lnSpc>
                <a:spcPts val="2825"/>
              </a:lnSpc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FFFFFF"/>
              </a:solidFill>
              <a:latin typeface="Montserrat" panose="00000500000000000000" pitchFamily="2" charset="0"/>
              <a:ea typeface="Open Sans"/>
              <a:cs typeface="Open Sans"/>
              <a:sym typeface="Open Sans"/>
            </a:endParaRPr>
          </a:p>
          <a:p>
            <a:pPr marL="457200" indent="-457200">
              <a:lnSpc>
                <a:spcPts val="2825"/>
              </a:lnSpc>
              <a:buFont typeface="Arial" panose="020B0604020202020204" pitchFamily="34" charset="0"/>
              <a:buChar char="•"/>
            </a:pPr>
            <a:r>
              <a:rPr lang="en-US" sz="3200" dirty="0" err="1">
                <a:solidFill>
                  <a:srgbClr val="FFFFFF"/>
                </a:solidFill>
                <a:latin typeface="Montserrat" panose="00000500000000000000" pitchFamily="2" charset="0"/>
                <a:ea typeface="Open Sans"/>
                <a:cs typeface="Open Sans"/>
                <a:sym typeface="Open Sans"/>
              </a:rPr>
              <a:t>Esse</a:t>
            </a:r>
            <a:r>
              <a:rPr lang="en-US" sz="3200" dirty="0">
                <a:solidFill>
                  <a:srgbClr val="FFFFFF"/>
                </a:solidFill>
                <a:latin typeface="Montserrat" panose="00000500000000000000" pitchFamily="2" charset="0"/>
                <a:ea typeface="Open Sans"/>
                <a:cs typeface="Open Sans"/>
                <a:sym typeface="Open Sans"/>
              </a:rPr>
              <a:t> bolo </a:t>
            </a:r>
            <a:r>
              <a:rPr lang="en-US" sz="3200" dirty="0" err="1">
                <a:solidFill>
                  <a:srgbClr val="FFFFFF"/>
                </a:solidFill>
                <a:latin typeface="Montserrat" panose="00000500000000000000" pitchFamily="2" charset="0"/>
                <a:ea typeface="Open Sans"/>
                <a:cs typeface="Open Sans"/>
                <a:sym typeface="Open Sans"/>
              </a:rPr>
              <a:t>pode</a:t>
            </a:r>
            <a:r>
              <a:rPr lang="en-US" sz="3200" dirty="0">
                <a:solidFill>
                  <a:srgbClr val="FFFFFF"/>
                </a:solidFill>
                <a:latin typeface="Montserrat" panose="00000500000000000000" pitchFamily="2" charset="0"/>
                <a:ea typeface="Open Sans"/>
                <a:cs typeface="Open Sans"/>
                <a:sym typeface="Open Sans"/>
              </a:rPr>
              <a:t> ser </a:t>
            </a:r>
            <a:r>
              <a:rPr lang="en-US" sz="3200" dirty="0" err="1">
                <a:solidFill>
                  <a:srgbClr val="FFFFFF"/>
                </a:solidFill>
                <a:latin typeface="Montserrat" panose="00000500000000000000" pitchFamily="2" charset="0"/>
                <a:ea typeface="Open Sans"/>
                <a:cs typeface="Open Sans"/>
                <a:sym typeface="Open Sans"/>
              </a:rPr>
              <a:t>servido</a:t>
            </a:r>
            <a:r>
              <a:rPr lang="en-US" sz="3200" dirty="0">
                <a:solidFill>
                  <a:srgbClr val="FFFFFF"/>
                </a:solidFill>
                <a:latin typeface="Montserrat" panose="00000500000000000000" pitchFamily="2" charset="0"/>
                <a:ea typeface="Open Sans"/>
                <a:cs typeface="Open Sans"/>
                <a:sym typeface="Open Sans"/>
              </a:rPr>
              <a:t> (</a:t>
            </a:r>
            <a:r>
              <a:rPr lang="en-US" sz="3200" dirty="0" err="1">
                <a:solidFill>
                  <a:srgbClr val="FFFFFF"/>
                </a:solidFill>
                <a:latin typeface="Montserrat" panose="00000500000000000000" pitchFamily="2" charset="0"/>
                <a:ea typeface="Open Sans"/>
                <a:cs typeface="Open Sans"/>
                <a:sym typeface="Open Sans"/>
              </a:rPr>
              <a:t>ou</a:t>
            </a:r>
            <a:r>
              <a:rPr lang="en-US" sz="3200" dirty="0">
                <a:solidFill>
                  <a:srgbClr val="FFFFFF"/>
                </a:solidFill>
                <a:latin typeface="Montserrat" panose="00000500000000000000" pitchFamily="2" charset="0"/>
                <a:ea typeface="Open Sans"/>
                <a:cs typeface="Open Sans"/>
                <a:sym typeface="Open Sans"/>
              </a:rPr>
              <a:t> no </a:t>
            </a:r>
            <a:r>
              <a:rPr lang="en-US" sz="3200" dirty="0" err="1">
                <a:solidFill>
                  <a:srgbClr val="FFFFFF"/>
                </a:solidFill>
                <a:latin typeface="Montserrat" panose="00000500000000000000" pitchFamily="2" charset="0"/>
                <a:ea typeface="Open Sans"/>
                <a:cs typeface="Open Sans"/>
                <a:sym typeface="Open Sans"/>
              </a:rPr>
              <a:t>caso</a:t>
            </a:r>
            <a:r>
              <a:rPr lang="en-US" sz="3200" dirty="0">
                <a:solidFill>
                  <a:srgbClr val="FFFFFF"/>
                </a:solidFill>
                <a:latin typeface="Montserrat" panose="00000500000000000000" pitchFamily="2" charset="0"/>
                <a:ea typeface="Open Sans"/>
                <a:cs typeface="Open Sans"/>
                <a:sym typeface="Open Sans"/>
              </a:rPr>
              <a:t>, um container </a:t>
            </a:r>
            <a:r>
              <a:rPr lang="en-US" sz="3200" dirty="0" err="1">
                <a:solidFill>
                  <a:srgbClr val="FFFFFF"/>
                </a:solidFill>
                <a:latin typeface="Montserrat" panose="00000500000000000000" pitchFamily="2" charset="0"/>
                <a:ea typeface="Open Sans"/>
                <a:cs typeface="Open Sans"/>
                <a:sym typeface="Open Sans"/>
              </a:rPr>
              <a:t>pode</a:t>
            </a:r>
            <a:r>
              <a:rPr lang="en-US" sz="3200" dirty="0">
                <a:solidFill>
                  <a:srgbClr val="FFFFFF"/>
                </a:solidFill>
                <a:latin typeface="Montserrat" panose="00000500000000000000" pitchFamily="2" charset="0"/>
                <a:ea typeface="Open Sans"/>
                <a:cs typeface="Open Sans"/>
                <a:sym typeface="Open Sans"/>
              </a:rPr>
              <a:t> ser </a:t>
            </a:r>
            <a:r>
              <a:rPr lang="en-US" sz="3200" dirty="0" err="1">
                <a:solidFill>
                  <a:srgbClr val="FFFFFF"/>
                </a:solidFill>
                <a:latin typeface="Montserrat" panose="00000500000000000000" pitchFamily="2" charset="0"/>
                <a:ea typeface="Open Sans"/>
                <a:cs typeface="Open Sans"/>
                <a:sym typeface="Open Sans"/>
              </a:rPr>
              <a:t>executado</a:t>
            </a:r>
            <a:r>
              <a:rPr lang="en-US" sz="3200" dirty="0">
                <a:solidFill>
                  <a:srgbClr val="FFFFFF"/>
                </a:solidFill>
                <a:latin typeface="Montserrat" panose="00000500000000000000" pitchFamily="2" charset="0"/>
                <a:ea typeface="Open Sans"/>
                <a:cs typeface="Open Sans"/>
                <a:sym typeface="Open Sans"/>
              </a:rPr>
              <a:t>)</a:t>
            </a:r>
          </a:p>
        </p:txBody>
      </p:sp>
      <p:pic>
        <p:nvPicPr>
          <p:cNvPr id="7" name="Picture 2" descr="A Beginner's Guide to Understanding and Building Docker Images | JFrog">
            <a:extLst>
              <a:ext uri="{FF2B5EF4-FFF2-40B4-BE49-F238E27FC236}">
                <a16:creationId xmlns:a16="http://schemas.microsoft.com/office/drawing/2014/main" id="{0ED0B1BE-6A84-4866-9900-274AAFE08A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2641" y="4549175"/>
            <a:ext cx="12087225" cy="3781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8377158"/>
      </p:ext>
    </p:extLst>
  </p:cSld>
  <p:clrMapOvr>
    <a:masterClrMapping/>
  </p:clrMapOvr>
  <p:transition spd="med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5596926" y="1335539"/>
            <a:ext cx="7094148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784"/>
              </a:lnSpc>
            </a:pPr>
            <a:r>
              <a:rPr lang="pt-BR" sz="4000" b="1" dirty="0">
                <a:solidFill>
                  <a:srgbClr val="FFFFFF"/>
                </a:solidFill>
                <a:latin typeface="Montserrat Bold" panose="00000800000000000000" charset="0"/>
                <a:ea typeface="Open Sans Bold"/>
                <a:cs typeface="Open Sans Bold"/>
                <a:sym typeface="Open Sans Bold"/>
              </a:rPr>
              <a:t>O que é um container?</a:t>
            </a:r>
          </a:p>
        </p:txBody>
      </p:sp>
      <p:sp>
        <p:nvSpPr>
          <p:cNvPr id="8" name="Freeform 8"/>
          <p:cNvSpPr/>
          <p:nvPr/>
        </p:nvSpPr>
        <p:spPr>
          <a:xfrm>
            <a:off x="8067015" y="8890363"/>
            <a:ext cx="2197227" cy="577201"/>
          </a:xfrm>
          <a:custGeom>
            <a:avLst/>
            <a:gdLst/>
            <a:ahLst/>
            <a:cxnLst/>
            <a:rect l="l" t="t" r="r" b="b"/>
            <a:pathLst>
              <a:path w="2197227" h="577201">
                <a:moveTo>
                  <a:pt x="0" y="0"/>
                </a:moveTo>
                <a:lnTo>
                  <a:pt x="2197228" y="0"/>
                </a:lnTo>
                <a:lnTo>
                  <a:pt x="2197228" y="577201"/>
                </a:lnTo>
                <a:lnTo>
                  <a:pt x="0" y="5772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pt-BR" noProof="0"/>
          </a:p>
        </p:txBody>
      </p:sp>
      <p:sp>
        <p:nvSpPr>
          <p:cNvPr id="2" name="TextBox 12">
            <a:extLst>
              <a:ext uri="{FF2B5EF4-FFF2-40B4-BE49-F238E27FC236}">
                <a16:creationId xmlns:a16="http://schemas.microsoft.com/office/drawing/2014/main" id="{9991A3DC-D16A-0CD5-521E-B331A4275577}"/>
              </a:ext>
            </a:extLst>
          </p:cNvPr>
          <p:cNvSpPr txBox="1"/>
          <p:nvPr/>
        </p:nvSpPr>
        <p:spPr>
          <a:xfrm>
            <a:off x="3338034" y="2421639"/>
            <a:ext cx="11655188" cy="10933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just">
              <a:lnSpc>
                <a:spcPts val="2825"/>
              </a:lnSpc>
              <a:buFont typeface="Arial" panose="020B0604020202020204" pitchFamily="34" charset="0"/>
              <a:buChar char="•"/>
            </a:pPr>
            <a:r>
              <a:rPr lang="en-US" sz="3200" dirty="0" err="1">
                <a:solidFill>
                  <a:srgbClr val="FFFFFF"/>
                </a:solidFill>
                <a:latin typeface="Montserrat" panose="00000500000000000000" pitchFamily="2" charset="0"/>
                <a:ea typeface="Open Sans"/>
                <a:cs typeface="Open Sans"/>
                <a:sym typeface="Open Sans"/>
              </a:rPr>
              <a:t>Instância</a:t>
            </a:r>
            <a:r>
              <a:rPr lang="en-US" sz="3200" dirty="0">
                <a:solidFill>
                  <a:srgbClr val="FFFFFF"/>
                </a:solidFill>
                <a:latin typeface="Montserrat" panose="00000500000000000000" pitchFamily="2" charset="0"/>
                <a:ea typeface="Open Sans"/>
                <a:cs typeface="Open Sans"/>
                <a:sym typeface="Open Sans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Montserrat" panose="00000500000000000000" pitchFamily="2" charset="0"/>
                <a:ea typeface="Open Sans"/>
                <a:cs typeface="Open Sans"/>
                <a:sym typeface="Open Sans"/>
              </a:rPr>
              <a:t>em</a:t>
            </a:r>
            <a:r>
              <a:rPr lang="en-US" sz="3200" dirty="0">
                <a:solidFill>
                  <a:srgbClr val="FFFFFF"/>
                </a:solidFill>
                <a:latin typeface="Montserrat" panose="00000500000000000000" pitchFamily="2" charset="0"/>
                <a:ea typeface="Open Sans"/>
                <a:cs typeface="Open Sans"/>
                <a:sym typeface="Open Sans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Montserrat" panose="00000500000000000000" pitchFamily="2" charset="0"/>
                <a:ea typeface="Open Sans"/>
                <a:cs typeface="Open Sans"/>
                <a:sym typeface="Open Sans"/>
              </a:rPr>
              <a:t>execução</a:t>
            </a:r>
            <a:r>
              <a:rPr lang="en-US" sz="3200" dirty="0">
                <a:solidFill>
                  <a:srgbClr val="FFFFFF"/>
                </a:solidFill>
                <a:latin typeface="Montserrat" panose="00000500000000000000" pitchFamily="2" charset="0"/>
                <a:ea typeface="Open Sans"/>
                <a:cs typeface="Open Sans"/>
                <a:sym typeface="Open Sans"/>
              </a:rPr>
              <a:t> de </a:t>
            </a:r>
            <a:r>
              <a:rPr lang="en-US" sz="3200" dirty="0" err="1">
                <a:solidFill>
                  <a:srgbClr val="FFFFFF"/>
                </a:solidFill>
                <a:latin typeface="Montserrat" panose="00000500000000000000" pitchFamily="2" charset="0"/>
                <a:ea typeface="Open Sans"/>
                <a:cs typeface="Open Sans"/>
                <a:sym typeface="Open Sans"/>
              </a:rPr>
              <a:t>uma</a:t>
            </a:r>
            <a:r>
              <a:rPr lang="en-US" sz="3200" dirty="0">
                <a:solidFill>
                  <a:srgbClr val="FFFFFF"/>
                </a:solidFill>
                <a:latin typeface="Montserrat" panose="00000500000000000000" pitchFamily="2" charset="0"/>
                <a:ea typeface="Open Sans"/>
                <a:cs typeface="Open Sans"/>
                <a:sym typeface="Open Sans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Montserrat" panose="00000500000000000000" pitchFamily="2" charset="0"/>
                <a:ea typeface="Open Sans"/>
                <a:cs typeface="Open Sans"/>
                <a:sym typeface="Open Sans"/>
              </a:rPr>
              <a:t>imagem</a:t>
            </a:r>
            <a:r>
              <a:rPr lang="en-US" sz="3200" dirty="0">
                <a:solidFill>
                  <a:srgbClr val="FFFFFF"/>
                </a:solidFill>
                <a:latin typeface="Montserrat" panose="00000500000000000000" pitchFamily="2" charset="0"/>
                <a:ea typeface="Open Sans"/>
                <a:cs typeface="Open Sans"/>
                <a:sym typeface="Open Sans"/>
              </a:rPr>
              <a:t> Docker;</a:t>
            </a:r>
          </a:p>
          <a:p>
            <a:pPr marL="457200" indent="-457200" algn="just">
              <a:lnSpc>
                <a:spcPts val="2825"/>
              </a:lnSpc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FFFFFF"/>
              </a:solidFill>
              <a:latin typeface="Montserrat" panose="00000500000000000000" pitchFamily="2" charset="0"/>
              <a:ea typeface="Open Sans"/>
              <a:cs typeface="Open Sans"/>
              <a:sym typeface="Open Sans"/>
            </a:endParaRPr>
          </a:p>
          <a:p>
            <a:pPr marL="457200" indent="-457200" algn="just">
              <a:lnSpc>
                <a:spcPts val="2825"/>
              </a:lnSpc>
              <a:buFont typeface="Arial" panose="020B0604020202020204" pitchFamily="34" charset="0"/>
              <a:buChar char="•"/>
            </a:pPr>
            <a:r>
              <a:rPr lang="en-US" sz="3200" dirty="0" err="1">
                <a:solidFill>
                  <a:srgbClr val="FFFFFF"/>
                </a:solidFill>
                <a:latin typeface="Montserrat" panose="00000500000000000000" pitchFamily="2" charset="0"/>
                <a:ea typeface="Open Sans"/>
                <a:cs typeface="Open Sans"/>
                <a:sym typeface="Open Sans"/>
              </a:rPr>
              <a:t>Ambiente</a:t>
            </a:r>
            <a:r>
              <a:rPr lang="en-US" sz="3200" dirty="0">
                <a:solidFill>
                  <a:srgbClr val="FFFFFF"/>
                </a:solidFill>
                <a:latin typeface="Montserrat" panose="00000500000000000000" pitchFamily="2" charset="0"/>
                <a:ea typeface="Open Sans"/>
                <a:cs typeface="Open Sans"/>
                <a:sym typeface="Open Sans"/>
              </a:rPr>
              <a:t> </a:t>
            </a:r>
            <a:r>
              <a:rPr lang="pt-BR" sz="3200" b="1" dirty="0">
                <a:solidFill>
                  <a:srgbClr val="FFC000"/>
                </a:solidFill>
                <a:latin typeface="Montserrat" panose="00000500000000000000" pitchFamily="2" charset="0"/>
                <a:ea typeface="Open Sans"/>
                <a:cs typeface="Open Sans"/>
                <a:sym typeface="Montserrat Bold"/>
              </a:rPr>
              <a:t>isolado</a:t>
            </a:r>
            <a:r>
              <a:rPr lang="en-US" sz="3200" dirty="0">
                <a:solidFill>
                  <a:srgbClr val="FFFFFF"/>
                </a:solidFill>
                <a:latin typeface="Montserrat" panose="00000500000000000000" pitchFamily="2" charset="0"/>
                <a:ea typeface="Open Sans"/>
                <a:cs typeface="Open Sans"/>
                <a:sym typeface="Open Sans"/>
              </a:rPr>
              <a:t>;</a:t>
            </a:r>
          </a:p>
        </p:txBody>
      </p:sp>
      <p:pic>
        <p:nvPicPr>
          <p:cNvPr id="5" name="Picture 4" descr="How to Install and Run Docker on Jetson Nano?">
            <a:extLst>
              <a:ext uri="{FF2B5EF4-FFF2-40B4-BE49-F238E27FC236}">
                <a16:creationId xmlns:a16="http://schemas.microsoft.com/office/drawing/2014/main" id="{34D10EB1-6B75-C946-5A7C-CA50F07584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386" y="2747181"/>
            <a:ext cx="7696270" cy="6602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1541813"/>
      </p:ext>
    </p:extLst>
  </p:cSld>
  <p:clrMapOvr>
    <a:masterClrMapping/>
  </p:clrMapOvr>
  <p:transition spd="med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269976" y="1271700"/>
            <a:ext cx="8895652" cy="5808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784"/>
              </a:lnSpc>
            </a:pPr>
            <a:r>
              <a:rPr lang="pt-BR" sz="3600" b="1" dirty="0">
                <a:solidFill>
                  <a:srgbClr val="FFFFFF"/>
                </a:solidFill>
                <a:latin typeface="Montserrat Bold" panose="00000800000000000000" charset="0"/>
                <a:ea typeface="Open Sans Bold"/>
                <a:cs typeface="Open Sans Bold"/>
                <a:sym typeface="Open Sans Bold"/>
              </a:rPr>
              <a:t>Containers </a:t>
            </a:r>
            <a:r>
              <a:rPr lang="pt-BR" sz="3600" b="1" dirty="0" err="1">
                <a:solidFill>
                  <a:srgbClr val="FFFFFF"/>
                </a:solidFill>
                <a:latin typeface="Montserrat Bold" panose="00000800000000000000" charset="0"/>
                <a:ea typeface="Open Sans Bold"/>
                <a:cs typeface="Open Sans Bold"/>
                <a:sym typeface="Open Sans Bold"/>
              </a:rPr>
              <a:t>vs</a:t>
            </a:r>
            <a:r>
              <a:rPr lang="pt-BR" sz="3600" b="1" dirty="0">
                <a:solidFill>
                  <a:srgbClr val="FFFFFF"/>
                </a:solidFill>
                <a:latin typeface="Montserrat Bold" panose="00000800000000000000" charset="0"/>
                <a:ea typeface="Open Sans Bold"/>
                <a:cs typeface="Open Sans Bold"/>
                <a:sym typeface="Open Sans Bold"/>
              </a:rPr>
              <a:t> Máquinas Virtuais</a:t>
            </a:r>
          </a:p>
        </p:txBody>
      </p:sp>
      <p:sp>
        <p:nvSpPr>
          <p:cNvPr id="8" name="Freeform 8"/>
          <p:cNvSpPr/>
          <p:nvPr/>
        </p:nvSpPr>
        <p:spPr>
          <a:xfrm>
            <a:off x="8067015" y="8890363"/>
            <a:ext cx="2197227" cy="577201"/>
          </a:xfrm>
          <a:custGeom>
            <a:avLst/>
            <a:gdLst/>
            <a:ahLst/>
            <a:cxnLst/>
            <a:rect l="l" t="t" r="r" b="b"/>
            <a:pathLst>
              <a:path w="2197227" h="577201">
                <a:moveTo>
                  <a:pt x="0" y="0"/>
                </a:moveTo>
                <a:lnTo>
                  <a:pt x="2197228" y="0"/>
                </a:lnTo>
                <a:lnTo>
                  <a:pt x="2197228" y="577201"/>
                </a:lnTo>
                <a:lnTo>
                  <a:pt x="0" y="5772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pt-BR" noProof="0"/>
          </a:p>
        </p:txBody>
      </p:sp>
      <p:sp>
        <p:nvSpPr>
          <p:cNvPr id="3" name="TextBox 12">
            <a:extLst>
              <a:ext uri="{FF2B5EF4-FFF2-40B4-BE49-F238E27FC236}">
                <a16:creationId xmlns:a16="http://schemas.microsoft.com/office/drawing/2014/main" id="{810D72AC-1DB1-B91D-17B2-FE67C6C29CF0}"/>
              </a:ext>
            </a:extLst>
          </p:cNvPr>
          <p:cNvSpPr txBox="1"/>
          <p:nvPr/>
        </p:nvSpPr>
        <p:spPr>
          <a:xfrm>
            <a:off x="269976" y="2037949"/>
            <a:ext cx="7200904" cy="43204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ts val="2825"/>
              </a:lnSpc>
              <a:buFont typeface="Arial" panose="020B0604020202020204" pitchFamily="34" charset="0"/>
              <a:buChar char="•"/>
            </a:pPr>
            <a:r>
              <a:rPr lang="en-US" sz="3200" dirty="0" err="1">
                <a:solidFill>
                  <a:srgbClr val="FFFFFF"/>
                </a:solidFill>
                <a:latin typeface="Montserrat" panose="00000500000000000000" pitchFamily="2" charset="0"/>
                <a:ea typeface="Open Sans"/>
                <a:cs typeface="Open Sans"/>
                <a:sym typeface="Open Sans"/>
              </a:rPr>
              <a:t>Cada</a:t>
            </a:r>
            <a:r>
              <a:rPr lang="en-US" sz="3200" dirty="0">
                <a:solidFill>
                  <a:srgbClr val="FFFFFF"/>
                </a:solidFill>
                <a:latin typeface="Montserrat" panose="00000500000000000000" pitchFamily="2" charset="0"/>
                <a:ea typeface="Open Sans"/>
                <a:cs typeface="Open Sans"/>
                <a:sym typeface="Open Sans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Montserrat" panose="00000500000000000000" pitchFamily="2" charset="0"/>
                <a:ea typeface="Open Sans"/>
                <a:cs typeface="Open Sans"/>
                <a:sym typeface="Open Sans"/>
              </a:rPr>
              <a:t>aplicação</a:t>
            </a:r>
            <a:r>
              <a:rPr lang="en-US" sz="3200" dirty="0">
                <a:solidFill>
                  <a:srgbClr val="FFFFFF"/>
                </a:solidFill>
                <a:latin typeface="Montserrat" panose="00000500000000000000" pitchFamily="2" charset="0"/>
                <a:ea typeface="Open Sans"/>
                <a:cs typeface="Open Sans"/>
                <a:sym typeface="Open Sans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Montserrat" panose="00000500000000000000" pitchFamily="2" charset="0"/>
                <a:ea typeface="Open Sans"/>
                <a:cs typeface="Open Sans"/>
                <a:sym typeface="Open Sans"/>
              </a:rPr>
              <a:t>roda</a:t>
            </a:r>
            <a:r>
              <a:rPr lang="en-US" sz="3200" dirty="0">
                <a:solidFill>
                  <a:srgbClr val="FFFFFF"/>
                </a:solidFill>
                <a:latin typeface="Montserrat" panose="00000500000000000000" pitchFamily="2" charset="0"/>
                <a:ea typeface="Open Sans"/>
                <a:cs typeface="Open Sans"/>
                <a:sym typeface="Open Sans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Montserrat" panose="00000500000000000000" pitchFamily="2" charset="0"/>
                <a:ea typeface="Open Sans"/>
                <a:cs typeface="Open Sans"/>
                <a:sym typeface="Open Sans"/>
              </a:rPr>
              <a:t>isolada</a:t>
            </a:r>
            <a:r>
              <a:rPr lang="en-US" sz="3200" dirty="0">
                <a:solidFill>
                  <a:srgbClr val="FFFFFF"/>
                </a:solidFill>
                <a:latin typeface="Montserrat" panose="00000500000000000000" pitchFamily="2" charset="0"/>
                <a:ea typeface="Open Sans"/>
                <a:cs typeface="Open Sans"/>
                <a:sym typeface="Open Sans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Montserrat" panose="00000500000000000000" pitchFamily="2" charset="0"/>
                <a:ea typeface="Open Sans"/>
                <a:cs typeface="Open Sans"/>
                <a:sym typeface="Open Sans"/>
              </a:rPr>
              <a:t>em</a:t>
            </a:r>
            <a:r>
              <a:rPr lang="en-US" sz="3200" dirty="0">
                <a:solidFill>
                  <a:srgbClr val="FFFFFF"/>
                </a:solidFill>
                <a:latin typeface="Montserrat" panose="00000500000000000000" pitchFamily="2" charset="0"/>
                <a:ea typeface="Open Sans"/>
                <a:cs typeface="Open Sans"/>
                <a:sym typeface="Open Sans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Montserrat" panose="00000500000000000000" pitchFamily="2" charset="0"/>
                <a:ea typeface="Open Sans"/>
                <a:cs typeface="Open Sans"/>
                <a:sym typeface="Open Sans"/>
              </a:rPr>
              <a:t>seu</a:t>
            </a:r>
            <a:r>
              <a:rPr lang="en-US" sz="3200" dirty="0">
                <a:solidFill>
                  <a:srgbClr val="FFFFFF"/>
                </a:solidFill>
                <a:latin typeface="Montserrat" panose="00000500000000000000" pitchFamily="2" charset="0"/>
                <a:ea typeface="Open Sans"/>
                <a:cs typeface="Open Sans"/>
                <a:sym typeface="Open Sans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Montserrat" panose="00000500000000000000" pitchFamily="2" charset="0"/>
                <a:ea typeface="Open Sans"/>
                <a:cs typeface="Open Sans"/>
                <a:sym typeface="Open Sans"/>
              </a:rPr>
              <a:t>próprio</a:t>
            </a:r>
            <a:r>
              <a:rPr lang="en-US" sz="3200" dirty="0">
                <a:solidFill>
                  <a:srgbClr val="FFFFFF"/>
                </a:solidFill>
                <a:latin typeface="Montserrat" panose="00000500000000000000" pitchFamily="2" charset="0"/>
                <a:ea typeface="Open Sans"/>
                <a:cs typeface="Open Sans"/>
                <a:sym typeface="Open Sans"/>
              </a:rPr>
              <a:t> container;</a:t>
            </a:r>
          </a:p>
          <a:p>
            <a:pPr marL="457200" indent="-457200">
              <a:lnSpc>
                <a:spcPts val="2825"/>
              </a:lnSpc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FFFFFF"/>
              </a:solidFill>
              <a:latin typeface="Montserrat" panose="00000500000000000000" pitchFamily="2" charset="0"/>
              <a:ea typeface="Open Sans"/>
              <a:cs typeface="Open Sans"/>
              <a:sym typeface="Open Sans"/>
            </a:endParaRPr>
          </a:p>
          <a:p>
            <a:pPr marL="457200" indent="-457200">
              <a:lnSpc>
                <a:spcPts val="2825"/>
              </a:lnSpc>
              <a:buFont typeface="Arial" panose="020B0604020202020204" pitchFamily="34" charset="0"/>
              <a:buChar char="•"/>
            </a:pPr>
            <a:r>
              <a:rPr lang="en-US" sz="3200" dirty="0" err="1">
                <a:solidFill>
                  <a:srgbClr val="FFFFFF"/>
                </a:solidFill>
                <a:latin typeface="Montserrat" panose="00000500000000000000" pitchFamily="2" charset="0"/>
                <a:ea typeface="Open Sans"/>
                <a:cs typeface="Open Sans"/>
                <a:sym typeface="Open Sans"/>
              </a:rPr>
              <a:t>Todos</a:t>
            </a:r>
            <a:r>
              <a:rPr lang="en-US" sz="3200" dirty="0">
                <a:solidFill>
                  <a:srgbClr val="FFFFFF"/>
                </a:solidFill>
                <a:latin typeface="Montserrat" panose="00000500000000000000" pitchFamily="2" charset="0"/>
                <a:ea typeface="Open Sans"/>
                <a:cs typeface="Open Sans"/>
                <a:sym typeface="Open Sans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Montserrat" panose="00000500000000000000" pitchFamily="2" charset="0"/>
                <a:ea typeface="Open Sans"/>
                <a:cs typeface="Open Sans"/>
                <a:sym typeface="Open Sans"/>
              </a:rPr>
              <a:t>compartilham</a:t>
            </a:r>
            <a:r>
              <a:rPr lang="en-US" sz="3200" dirty="0">
                <a:solidFill>
                  <a:srgbClr val="FFFFFF"/>
                </a:solidFill>
                <a:latin typeface="Montserrat" panose="00000500000000000000" pitchFamily="2" charset="0"/>
                <a:ea typeface="Open Sans"/>
                <a:cs typeface="Open Sans"/>
                <a:sym typeface="Open Sans"/>
              </a:rPr>
              <a:t> o </a:t>
            </a:r>
            <a:r>
              <a:rPr lang="en-US" sz="3200" dirty="0" err="1">
                <a:solidFill>
                  <a:srgbClr val="FFFFFF"/>
                </a:solidFill>
                <a:latin typeface="Montserrat" panose="00000500000000000000" pitchFamily="2" charset="0"/>
                <a:ea typeface="Open Sans"/>
                <a:cs typeface="Open Sans"/>
                <a:sym typeface="Open Sans"/>
              </a:rPr>
              <a:t>mesmo</a:t>
            </a:r>
            <a:r>
              <a:rPr lang="en-US" sz="3200" dirty="0">
                <a:solidFill>
                  <a:srgbClr val="FFFFFF"/>
                </a:solidFill>
                <a:latin typeface="Montserrat" panose="00000500000000000000" pitchFamily="2" charset="0"/>
                <a:ea typeface="Open Sans"/>
                <a:cs typeface="Open Sans"/>
                <a:sym typeface="Open Sans"/>
              </a:rPr>
              <a:t> Sistema </a:t>
            </a:r>
            <a:r>
              <a:rPr lang="en-US" sz="3200" dirty="0" err="1">
                <a:solidFill>
                  <a:srgbClr val="FFFFFF"/>
                </a:solidFill>
                <a:latin typeface="Montserrat" panose="00000500000000000000" pitchFamily="2" charset="0"/>
                <a:ea typeface="Open Sans"/>
                <a:cs typeface="Open Sans"/>
                <a:sym typeface="Open Sans"/>
              </a:rPr>
              <a:t>operacional</a:t>
            </a:r>
            <a:r>
              <a:rPr lang="en-US" sz="3200" dirty="0">
                <a:solidFill>
                  <a:srgbClr val="FFFFFF"/>
                </a:solidFill>
                <a:latin typeface="Montserrat" panose="00000500000000000000" pitchFamily="2" charset="0"/>
                <a:ea typeface="Open Sans"/>
                <a:cs typeface="Open Sans"/>
                <a:sym typeface="Open Sans"/>
              </a:rPr>
              <a:t> host;</a:t>
            </a:r>
          </a:p>
          <a:p>
            <a:pPr marL="457200" indent="-457200">
              <a:lnSpc>
                <a:spcPts val="2825"/>
              </a:lnSpc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FFFFFF"/>
              </a:solidFill>
              <a:latin typeface="Montserrat" panose="00000500000000000000" pitchFamily="2" charset="0"/>
              <a:ea typeface="Open Sans"/>
              <a:cs typeface="Open Sans"/>
              <a:sym typeface="Open Sans"/>
            </a:endParaRPr>
          </a:p>
          <a:p>
            <a:pPr marL="457200" indent="-457200">
              <a:lnSpc>
                <a:spcPts val="2825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FFFF"/>
                </a:solidFill>
                <a:latin typeface="Montserrat" panose="00000500000000000000" pitchFamily="2" charset="0"/>
                <a:ea typeface="Open Sans"/>
                <a:cs typeface="Open Sans"/>
                <a:sym typeface="Open Sans"/>
              </a:rPr>
              <a:t>O Docker </a:t>
            </a:r>
            <a:r>
              <a:rPr lang="en-US" sz="3200" dirty="0" err="1">
                <a:solidFill>
                  <a:srgbClr val="FFFFFF"/>
                </a:solidFill>
                <a:latin typeface="Montserrat" panose="00000500000000000000" pitchFamily="2" charset="0"/>
                <a:ea typeface="Open Sans"/>
                <a:cs typeface="Open Sans"/>
                <a:sym typeface="Open Sans"/>
              </a:rPr>
              <a:t>faz</a:t>
            </a:r>
            <a:r>
              <a:rPr lang="en-US" sz="3200" dirty="0">
                <a:solidFill>
                  <a:srgbClr val="FFFFFF"/>
                </a:solidFill>
                <a:latin typeface="Montserrat" panose="00000500000000000000" pitchFamily="2" charset="0"/>
                <a:ea typeface="Open Sans"/>
                <a:cs typeface="Open Sans"/>
                <a:sym typeface="Open Sans"/>
              </a:rPr>
              <a:t> a </a:t>
            </a:r>
            <a:r>
              <a:rPr lang="en-US" sz="3200" dirty="0" err="1">
                <a:solidFill>
                  <a:srgbClr val="FFFFFF"/>
                </a:solidFill>
                <a:latin typeface="Montserrat" panose="00000500000000000000" pitchFamily="2" charset="0"/>
                <a:ea typeface="Open Sans"/>
                <a:cs typeface="Open Sans"/>
                <a:sym typeface="Open Sans"/>
              </a:rPr>
              <a:t>camada</a:t>
            </a:r>
            <a:r>
              <a:rPr lang="en-US" sz="3200" dirty="0">
                <a:solidFill>
                  <a:srgbClr val="FFFFFF"/>
                </a:solidFill>
                <a:latin typeface="Montserrat" panose="00000500000000000000" pitchFamily="2" charset="0"/>
                <a:ea typeface="Open Sans"/>
                <a:cs typeface="Open Sans"/>
                <a:sym typeface="Open Sans"/>
              </a:rPr>
              <a:t> de </a:t>
            </a:r>
            <a:r>
              <a:rPr lang="en-US" sz="3200" dirty="0" err="1">
                <a:solidFill>
                  <a:srgbClr val="FFFFFF"/>
                </a:solidFill>
                <a:latin typeface="Montserrat" panose="00000500000000000000" pitchFamily="2" charset="0"/>
                <a:ea typeface="Open Sans"/>
                <a:cs typeface="Open Sans"/>
                <a:sym typeface="Open Sans"/>
              </a:rPr>
              <a:t>abstração</a:t>
            </a:r>
            <a:r>
              <a:rPr lang="en-US" sz="3200" dirty="0">
                <a:solidFill>
                  <a:srgbClr val="FFFFFF"/>
                </a:solidFill>
                <a:latin typeface="Montserrat" panose="00000500000000000000" pitchFamily="2" charset="0"/>
                <a:ea typeface="Open Sans"/>
                <a:cs typeface="Open Sans"/>
                <a:sym typeface="Open Sans"/>
              </a:rPr>
              <a:t> entre as </a:t>
            </a:r>
            <a:r>
              <a:rPr lang="en-US" sz="3200" dirty="0" err="1">
                <a:solidFill>
                  <a:srgbClr val="FFFFFF"/>
                </a:solidFill>
                <a:latin typeface="Montserrat" panose="00000500000000000000" pitchFamily="2" charset="0"/>
                <a:ea typeface="Open Sans"/>
                <a:cs typeface="Open Sans"/>
                <a:sym typeface="Open Sans"/>
              </a:rPr>
              <a:t>aplicações</a:t>
            </a:r>
            <a:r>
              <a:rPr lang="en-US" sz="3200" dirty="0">
                <a:solidFill>
                  <a:srgbClr val="FFFFFF"/>
                </a:solidFill>
                <a:latin typeface="Montserrat" panose="00000500000000000000" pitchFamily="2" charset="0"/>
                <a:ea typeface="Open Sans"/>
                <a:cs typeface="Open Sans"/>
                <a:sym typeface="Open Sans"/>
              </a:rPr>
              <a:t> e SO;</a:t>
            </a:r>
          </a:p>
          <a:p>
            <a:pPr marL="457200" indent="-457200">
              <a:lnSpc>
                <a:spcPts val="2825"/>
              </a:lnSpc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FFFFFF"/>
              </a:solidFill>
              <a:latin typeface="Montserrat" panose="00000500000000000000" pitchFamily="2" charset="0"/>
              <a:ea typeface="Open Sans"/>
              <a:cs typeface="Open Sans"/>
              <a:sym typeface="Open Sans"/>
            </a:endParaRPr>
          </a:p>
          <a:p>
            <a:pPr marL="457200" indent="-457200">
              <a:lnSpc>
                <a:spcPts val="2825"/>
              </a:lnSpc>
              <a:buFont typeface="Arial" panose="020B0604020202020204" pitchFamily="34" charset="0"/>
              <a:buChar char="•"/>
            </a:pPr>
            <a:r>
              <a:rPr lang="en-US" sz="3200" dirty="0" err="1">
                <a:solidFill>
                  <a:srgbClr val="FFFFFF"/>
                </a:solidFill>
                <a:latin typeface="Montserrat" panose="00000500000000000000" pitchFamily="2" charset="0"/>
                <a:ea typeface="Open Sans"/>
                <a:cs typeface="Open Sans"/>
                <a:sym typeface="Open Sans"/>
              </a:rPr>
              <a:t>Resultado</a:t>
            </a:r>
            <a:r>
              <a:rPr lang="en-US" sz="3200" dirty="0">
                <a:solidFill>
                  <a:srgbClr val="FFFFFF"/>
                </a:solidFill>
                <a:latin typeface="Montserrat" panose="00000500000000000000" pitchFamily="2" charset="0"/>
                <a:ea typeface="Open Sans"/>
                <a:cs typeface="Open Sans"/>
                <a:sym typeface="Open Sans"/>
              </a:rPr>
              <a:t>: </a:t>
            </a:r>
            <a:r>
              <a:rPr lang="en-US" sz="3200" dirty="0" err="1">
                <a:solidFill>
                  <a:srgbClr val="FFFFFF"/>
                </a:solidFill>
                <a:latin typeface="Montserrat" panose="00000500000000000000" pitchFamily="2" charset="0"/>
                <a:ea typeface="Open Sans"/>
                <a:cs typeface="Open Sans"/>
                <a:sym typeface="Open Sans"/>
              </a:rPr>
              <a:t>mais</a:t>
            </a:r>
            <a:r>
              <a:rPr lang="en-US" sz="3200" dirty="0">
                <a:solidFill>
                  <a:srgbClr val="FFFFFF"/>
                </a:solidFill>
                <a:latin typeface="Montserrat" panose="00000500000000000000" pitchFamily="2" charset="0"/>
                <a:ea typeface="Open Sans"/>
                <a:cs typeface="Open Sans"/>
                <a:sym typeface="Open Sans"/>
              </a:rPr>
              <a:t> </a:t>
            </a:r>
            <a:r>
              <a:rPr lang="pt-BR" sz="3200" b="1" dirty="0">
                <a:solidFill>
                  <a:srgbClr val="FFC000"/>
                </a:solidFill>
                <a:latin typeface="Montserrat" panose="00000500000000000000" pitchFamily="2" charset="0"/>
                <a:ea typeface="Open Sans"/>
                <a:cs typeface="Open Sans"/>
                <a:sym typeface="Montserrat Bold"/>
              </a:rPr>
              <a:t>leve</a:t>
            </a:r>
            <a:r>
              <a:rPr lang="en-US" sz="3200" dirty="0">
                <a:solidFill>
                  <a:srgbClr val="FFFFFF"/>
                </a:solidFill>
                <a:latin typeface="Montserrat" panose="00000500000000000000" pitchFamily="2" charset="0"/>
                <a:ea typeface="Open Sans"/>
                <a:cs typeface="Open Sans"/>
                <a:sym typeface="Open Sans"/>
              </a:rPr>
              <a:t>, </a:t>
            </a:r>
            <a:r>
              <a:rPr lang="pt-BR" sz="3200" b="1" dirty="0">
                <a:solidFill>
                  <a:srgbClr val="FFC000"/>
                </a:solidFill>
                <a:latin typeface="Montserrat" panose="00000500000000000000" pitchFamily="2" charset="0"/>
                <a:ea typeface="Open Sans"/>
                <a:cs typeface="Open Sans"/>
                <a:sym typeface="Montserrat Bold"/>
              </a:rPr>
              <a:t>rápido</a:t>
            </a:r>
            <a:r>
              <a:rPr lang="en-US" sz="3200" dirty="0">
                <a:solidFill>
                  <a:srgbClr val="FFFFFF"/>
                </a:solidFill>
                <a:latin typeface="Montserrat" panose="00000500000000000000" pitchFamily="2" charset="0"/>
                <a:ea typeface="Open Sans"/>
                <a:cs typeface="Open Sans"/>
                <a:sym typeface="Open Sans"/>
              </a:rPr>
              <a:t> e </a:t>
            </a:r>
            <a:r>
              <a:rPr lang="pt-BR" sz="3200" b="1" dirty="0">
                <a:solidFill>
                  <a:srgbClr val="FFC000"/>
                </a:solidFill>
                <a:latin typeface="Montserrat" panose="00000500000000000000" pitchFamily="2" charset="0"/>
                <a:ea typeface="Open Sans"/>
                <a:cs typeface="Open Sans"/>
                <a:sym typeface="Montserrat Bold"/>
              </a:rPr>
              <a:t>eficiente</a:t>
            </a:r>
            <a:r>
              <a:rPr lang="en-US" sz="3200" dirty="0">
                <a:solidFill>
                  <a:srgbClr val="FFFFFF"/>
                </a:solidFill>
                <a:latin typeface="Montserrat" panose="00000500000000000000" pitchFamily="2" charset="0"/>
                <a:ea typeface="Open Sans"/>
                <a:cs typeface="Open Sans"/>
                <a:sym typeface="Open Sans"/>
              </a:rPr>
              <a:t>.</a:t>
            </a:r>
          </a:p>
        </p:txBody>
      </p:sp>
      <p:pic>
        <p:nvPicPr>
          <p:cNvPr id="6" name="Picture 2" descr="Um guia para iniciantes em Docker — como criar sua primeira aplicação com o  Docker">
            <a:extLst>
              <a:ext uri="{FF2B5EF4-FFF2-40B4-BE49-F238E27FC236}">
                <a16:creationId xmlns:a16="http://schemas.microsoft.com/office/drawing/2014/main" id="{2B9C5010-A269-D5B0-6F73-6E514DC4A3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0" y="1562100"/>
            <a:ext cx="9753600" cy="414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9177971"/>
      </p:ext>
    </p:extLst>
  </p:cSld>
  <p:clrMapOvr>
    <a:masterClrMapping/>
  </p:clrMapOvr>
  <p:transition spd="med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7033931" y="1080632"/>
            <a:ext cx="4220138" cy="6404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784"/>
              </a:lnSpc>
            </a:pPr>
            <a:r>
              <a:rPr lang="pt-BR" sz="5400" b="1" dirty="0">
                <a:solidFill>
                  <a:srgbClr val="FFFFFF"/>
                </a:solidFill>
                <a:latin typeface="Montserrat Bold" panose="00000800000000000000" charset="0"/>
                <a:ea typeface="Open Sans Bold"/>
                <a:cs typeface="Open Sans Bold"/>
                <a:sym typeface="Open Sans Bold"/>
              </a:rPr>
              <a:t>Arquitetura</a:t>
            </a:r>
          </a:p>
        </p:txBody>
      </p:sp>
      <p:sp>
        <p:nvSpPr>
          <p:cNvPr id="8" name="Freeform 8"/>
          <p:cNvSpPr/>
          <p:nvPr/>
        </p:nvSpPr>
        <p:spPr>
          <a:xfrm>
            <a:off x="8067015" y="8890363"/>
            <a:ext cx="2197227" cy="577201"/>
          </a:xfrm>
          <a:custGeom>
            <a:avLst/>
            <a:gdLst/>
            <a:ahLst/>
            <a:cxnLst/>
            <a:rect l="l" t="t" r="r" b="b"/>
            <a:pathLst>
              <a:path w="2197227" h="577201">
                <a:moveTo>
                  <a:pt x="0" y="0"/>
                </a:moveTo>
                <a:lnTo>
                  <a:pt x="2197228" y="0"/>
                </a:lnTo>
                <a:lnTo>
                  <a:pt x="2197228" y="577201"/>
                </a:lnTo>
                <a:lnTo>
                  <a:pt x="0" y="5772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pt-BR" noProof="0"/>
          </a:p>
        </p:txBody>
      </p:sp>
      <p:pic>
        <p:nvPicPr>
          <p:cNvPr id="5" name="Imagem 4" descr="Diagrama&#10;&#10;O conteúdo gerado por IA pode estar incorreto.">
            <a:extLst>
              <a:ext uri="{FF2B5EF4-FFF2-40B4-BE49-F238E27FC236}">
                <a16:creationId xmlns:a16="http://schemas.microsoft.com/office/drawing/2014/main" id="{68123566-345A-E3FF-332E-32ED8F0E48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01" y="2470244"/>
            <a:ext cx="17147597" cy="5867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905764"/>
      </p:ext>
    </p:extLst>
  </p:cSld>
  <p:clrMapOvr>
    <a:masterClrMapping/>
  </p:clrMapOvr>
  <p:transition spd="med">
    <p:pull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305</TotalTime>
  <Words>445</Words>
  <Application>Microsoft Office PowerPoint</Application>
  <PresentationFormat>Personalizar</PresentationFormat>
  <Paragraphs>62</Paragraphs>
  <Slides>17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17</vt:i4>
      </vt:variant>
    </vt:vector>
  </HeadingPairs>
  <TitlesOfParts>
    <vt:vector size="24" baseType="lpstr">
      <vt:lpstr>Montserrat Bold</vt:lpstr>
      <vt:lpstr>Open Sans Bold</vt:lpstr>
      <vt:lpstr>Open Sans</vt:lpstr>
      <vt:lpstr>Montserrat</vt:lpstr>
      <vt:lpstr>Arial</vt:lpstr>
      <vt:lpstr>Calibri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Daniel</dc:title>
  <cp:lastModifiedBy>Igor Queirantes</cp:lastModifiedBy>
  <cp:revision>10</cp:revision>
  <dcterms:created xsi:type="dcterms:W3CDTF">2006-08-16T00:00:00Z</dcterms:created>
  <dcterms:modified xsi:type="dcterms:W3CDTF">2025-11-06T03:37:55Z</dcterms:modified>
  <dc:identifier>DAG0i-e4Kik</dc:identifier>
</cp:coreProperties>
</file>